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Amatic SC" panose="020B0604020202020204" charset="-79"/>
      <p:regular r:id="rId37"/>
      <p:bold r:id="rId38"/>
    </p:embeddedFont>
    <p:embeddedFont>
      <p:font typeface="Comic Sans MS" panose="030F0702030302020204" pitchFamily="66" charset="0"/>
      <p:regular r:id="rId39"/>
      <p:bold r:id="rId40"/>
      <p:italic r:id="rId41"/>
      <p:boldItalic r:id="rId42"/>
    </p:embeddedFont>
    <p:embeddedFont>
      <p:font typeface="Righteous" panose="020B0604020202020204" charset="0"/>
      <p:regular r:id="rId43"/>
    </p:embeddedFont>
    <p:embeddedFont>
      <p:font typeface="Source Code Pr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37" autoAdjust="0"/>
  </p:normalViewPr>
  <p:slideViewPr>
    <p:cSldViewPr snapToGrid="0">
      <p:cViewPr varScale="1">
        <p:scale>
          <a:sx n="123" d="100"/>
          <a:sy n="123" d="100"/>
        </p:scale>
        <p:origin x="125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b542bd47b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b542bd47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c5ad7f5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c5ad7f5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c7a4ccbf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c7a4ccbf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b542bd47b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b542bd47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542bd47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542bd47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b542bd47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b542bd47b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b542bd47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b542bd47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b542bd47b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b542bd47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f42a11b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f42a11b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f42a11bb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f42a11bb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b542bd47b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b542bd47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b542bd47b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b542bd47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b542bd47b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b542bd47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c7a4ccbfa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c7a4ccbfa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f42a11bb2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f42a11bb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c7a4ccbf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c7a4ccbf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c7a4ccbfa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c7a4ccbf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c7a4ccbfa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c7a4ccbf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c7a4ccbfa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c7a4ccbf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c7a4ccbf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c7a4ccbf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c7a4ccbfa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c7a4ccbf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c7a4ccbf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c7a4ccb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c7a4ccbfa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c7a4ccbfa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c7a4ccbf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c7a4ccbf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c7a4ccbfa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c7a4ccbf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f42a11bb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f42a11bb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b542bd47b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b542bd47b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b542bd47b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b542bd47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b542bd47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b542bd47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b542bd47b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b542bd47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542bd47b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542bd47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f42a11bb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f42a11bb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See the video on the Leavers’ Website: https://youtu.be/zhjhbpahsPo</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hyperlink" Target="http://drive.google.com/file/d/18-v2sIjwsEQ6wOBq2a0bnkKItlNiBDkU/view"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hyperlink" Target="https://oathall-leavers.web.app/" TargetMode="External"/><Relationship Id="rId2" Type="http://schemas.openxmlformats.org/officeDocument/2006/relationships/hyperlink" Target="https://youtu.be/eJvJbOf-pVY"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zhjhbpahsPo"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Year 11 ASSEMBLY</a:t>
            </a:r>
            <a:endParaRPr/>
          </a:p>
          <a:p>
            <a:pPr marL="0" lvl="0" indent="0" algn="ctr" rtl="0">
              <a:spcBef>
                <a:spcPts val="0"/>
              </a:spcBef>
              <a:spcAft>
                <a:spcPts val="0"/>
              </a:spcAft>
              <a:buNone/>
            </a:pPr>
            <a:r>
              <a:rPr lang="en-GB" sz="3000"/>
              <a:t>MARCH 2020</a:t>
            </a:r>
            <a:endParaRPr sz="3000"/>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The final chapter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376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a:t>VOYAGER</a:t>
            </a:r>
            <a:endParaRPr sz="6000"/>
          </a:p>
          <a:p>
            <a:pPr marL="0" lvl="0" indent="0" algn="ctr" rtl="0">
              <a:spcBef>
                <a:spcPts val="0"/>
              </a:spcBef>
              <a:spcAft>
                <a:spcPts val="0"/>
              </a:spcAft>
              <a:buNone/>
            </a:pPr>
            <a:r>
              <a:rPr lang="en-GB" sz="6000"/>
              <a:t>Mr PARRY</a:t>
            </a:r>
            <a:endParaRPr sz="6000"/>
          </a:p>
        </p:txBody>
      </p:sp>
      <p:sp>
        <p:nvSpPr>
          <p:cNvPr id="111" name="Google Shape;111;p22"/>
          <p:cNvSpPr txBox="1"/>
          <p:nvPr/>
        </p:nvSpPr>
        <p:spPr>
          <a:xfrm>
            <a:off x="4212500" y="404325"/>
            <a:ext cx="4748700" cy="44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12" name="Google Shape;112;p22"/>
          <p:cNvSpPr txBox="1"/>
          <p:nvPr/>
        </p:nvSpPr>
        <p:spPr>
          <a:xfrm>
            <a:off x="4654550" y="620600"/>
            <a:ext cx="3864600" cy="11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b="1">
                <a:latin typeface="Source Code Pro"/>
                <a:ea typeface="Source Code Pro"/>
                <a:cs typeface="Source Code Pro"/>
                <a:sym typeface="Source Code Pro"/>
              </a:rPr>
              <a:t>Thank you!</a:t>
            </a:r>
            <a:endParaRPr sz="4800" b="1">
              <a:latin typeface="Source Code Pro"/>
              <a:ea typeface="Source Code Pro"/>
              <a:cs typeface="Source Code Pro"/>
              <a:sym typeface="Source Code Pro"/>
            </a:endParaRPr>
          </a:p>
        </p:txBody>
      </p:sp>
      <p:sp>
        <p:nvSpPr>
          <p:cNvPr id="113" name="Google Shape;113;p22"/>
          <p:cNvSpPr txBox="1"/>
          <p:nvPr/>
        </p:nvSpPr>
        <p:spPr>
          <a:xfrm>
            <a:off x="4572000" y="2571738"/>
            <a:ext cx="4513500" cy="5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Source Code Pro"/>
                <a:ea typeface="Source Code Pro"/>
                <a:cs typeface="Source Code Pro"/>
                <a:sym typeface="Source Code Pro"/>
              </a:rPr>
              <a:t>Mrs MacTaggart and Mrs Da Silva</a:t>
            </a:r>
            <a:endParaRPr sz="1800" b="1">
              <a:latin typeface="Source Code Pro"/>
              <a:ea typeface="Source Code Pro"/>
              <a:cs typeface="Source Code Pro"/>
              <a:sym typeface="Source Code Pro"/>
            </a:endParaRPr>
          </a:p>
        </p:txBody>
      </p:sp>
      <p:sp>
        <p:nvSpPr>
          <p:cNvPr id="114" name="Google Shape;114;p22"/>
          <p:cNvSpPr txBox="1"/>
          <p:nvPr/>
        </p:nvSpPr>
        <p:spPr>
          <a:xfrm>
            <a:off x="4572000" y="1730300"/>
            <a:ext cx="4513500" cy="5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Source Code Pro"/>
                <a:ea typeface="Source Code Pro"/>
                <a:cs typeface="Source Code Pro"/>
                <a:sym typeface="Source Code Pro"/>
              </a:rPr>
              <a:t>Mrs Newnham</a:t>
            </a:r>
            <a:endParaRPr sz="1800" b="1">
              <a:latin typeface="Source Code Pro"/>
              <a:ea typeface="Source Code Pro"/>
              <a:cs typeface="Source Code Pro"/>
              <a:sym typeface="Source Code Pro"/>
            </a:endParaRPr>
          </a:p>
        </p:txBody>
      </p:sp>
      <p:sp>
        <p:nvSpPr>
          <p:cNvPr id="115" name="Google Shape;115;p22"/>
          <p:cNvSpPr txBox="1"/>
          <p:nvPr/>
        </p:nvSpPr>
        <p:spPr>
          <a:xfrm>
            <a:off x="4572000" y="3573100"/>
            <a:ext cx="4513500" cy="5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Source Code Pro"/>
                <a:ea typeface="Source Code Pro"/>
                <a:cs typeface="Source Code Pro"/>
                <a:sym typeface="Source Code Pro"/>
              </a:rPr>
              <a:t>Lottie, Daisy, Katie + Millie</a:t>
            </a:r>
            <a:endParaRPr sz="1800" b="1">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10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rotWithShape="1">
          <a:blip r:embed="rId3" cstate="print">
            <a:alphaModFix/>
            <a:extLst>
              <a:ext uri="{28A0092B-C50C-407E-A947-70E740481C1C}">
                <a14:useLocalDpi xmlns:a14="http://schemas.microsoft.com/office/drawing/2010/main"/>
              </a:ext>
            </a:extLst>
          </a:blip>
          <a:srcRect b="7766"/>
          <a:stretch/>
        </p:blipFill>
        <p:spPr>
          <a:xfrm>
            <a:off x="670930" y="0"/>
            <a:ext cx="7767246" cy="5143500"/>
          </a:xfrm>
          <a:prstGeom prst="rect">
            <a:avLst/>
          </a:prstGeom>
          <a:noFill/>
          <a:ln>
            <a:noFill/>
          </a:ln>
        </p:spPr>
      </p:pic>
      <p:pic>
        <p:nvPicPr>
          <p:cNvPr id="121" name="Google Shape;121;p23"/>
          <p:cNvPicPr preferRelativeResize="0"/>
          <p:nvPr/>
        </p:nvPicPr>
        <p:blipFill>
          <a:blip r:embed="rId4">
            <a:alphaModFix/>
          </a:blip>
          <a:stretch>
            <a:fillRect/>
          </a:stretch>
        </p:blipFill>
        <p:spPr>
          <a:xfrm>
            <a:off x="0" y="0"/>
            <a:ext cx="9144000" cy="5143500"/>
          </a:xfrm>
          <a:prstGeom prst="rect">
            <a:avLst/>
          </a:prstGeom>
          <a:noFill/>
          <a:ln>
            <a:noFill/>
          </a:ln>
        </p:spPr>
      </p:pic>
      <p:sp>
        <p:nvSpPr>
          <p:cNvPr id="122" name="Google Shape;122;p23"/>
          <p:cNvSpPr txBox="1"/>
          <p:nvPr/>
        </p:nvSpPr>
        <p:spPr>
          <a:xfrm rot="-649822">
            <a:off x="84669" y="347911"/>
            <a:ext cx="3648182" cy="874492"/>
          </a:xfrm>
          <a:prstGeom prst="rect">
            <a:avLst/>
          </a:prstGeom>
          <a:solidFill>
            <a:srgbClr val="A4C2F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latin typeface="Righteous"/>
                <a:ea typeface="Righteous"/>
                <a:cs typeface="Righteous"/>
                <a:sym typeface="Righteous"/>
              </a:rPr>
              <a:t>Put effort into whatever you decide to do</a:t>
            </a:r>
            <a:endParaRPr sz="2400">
              <a:latin typeface="Righteous"/>
              <a:ea typeface="Righteous"/>
              <a:cs typeface="Righteous"/>
              <a:sym typeface="Righteous"/>
            </a:endParaRPr>
          </a:p>
        </p:txBody>
      </p:sp>
      <p:sp>
        <p:nvSpPr>
          <p:cNvPr id="123" name="Google Shape;123;p23"/>
          <p:cNvSpPr txBox="1"/>
          <p:nvPr/>
        </p:nvSpPr>
        <p:spPr>
          <a:xfrm rot="688963">
            <a:off x="5192506" y="347895"/>
            <a:ext cx="3648424" cy="874584"/>
          </a:xfrm>
          <a:prstGeom prst="rect">
            <a:avLst/>
          </a:prstGeom>
          <a:solidFill>
            <a:srgbClr val="A4C2F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latin typeface="Righteous"/>
                <a:ea typeface="Righteous"/>
                <a:cs typeface="Righteous"/>
                <a:sym typeface="Righteous"/>
              </a:rPr>
              <a:t>Be honest and own your mistakes</a:t>
            </a:r>
            <a:endParaRPr sz="2400">
              <a:latin typeface="Righteous"/>
              <a:ea typeface="Righteous"/>
              <a:cs typeface="Righteous"/>
              <a:sym typeface="Righteous"/>
            </a:endParaRPr>
          </a:p>
        </p:txBody>
      </p:sp>
      <p:sp>
        <p:nvSpPr>
          <p:cNvPr id="124" name="Google Shape;124;p23"/>
          <p:cNvSpPr txBox="1"/>
          <p:nvPr/>
        </p:nvSpPr>
        <p:spPr>
          <a:xfrm>
            <a:off x="2190925" y="4026550"/>
            <a:ext cx="4645200" cy="874500"/>
          </a:xfrm>
          <a:prstGeom prst="rect">
            <a:avLst/>
          </a:prstGeom>
          <a:solidFill>
            <a:srgbClr val="A4C2F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latin typeface="Righteous"/>
                <a:ea typeface="Righteous"/>
                <a:cs typeface="Righteous"/>
                <a:sym typeface="Righteous"/>
              </a:rPr>
              <a:t>Don’t worry if you haven’t got a long term goal yet!</a:t>
            </a:r>
            <a:endParaRPr sz="2400">
              <a:latin typeface="Righteous"/>
              <a:ea typeface="Righteous"/>
              <a:cs typeface="Righteous"/>
              <a:sym typeface="Righteous"/>
            </a:endParaRPr>
          </a:p>
        </p:txBody>
      </p:sp>
      <p:pic>
        <p:nvPicPr>
          <p:cNvPr id="125" name="Google Shape;125;p23"/>
          <p:cNvPicPr preferRelativeResize="0"/>
          <p:nvPr/>
        </p:nvPicPr>
        <p:blipFill>
          <a:blip r:embed="rId5">
            <a:alphaModFix/>
          </a:blip>
          <a:stretch>
            <a:fillRect/>
          </a:stretch>
        </p:blipFill>
        <p:spPr>
          <a:xfrm>
            <a:off x="34950" y="12975"/>
            <a:ext cx="9109050" cy="5107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1000"/>
                                        <p:tgtEl>
                                          <p:spTgt spid="1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1000"/>
                                        <p:tgtEl>
                                          <p:spTgt spid="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1000"/>
                                        <p:tgtEl>
                                          <p:spTgt spid="1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1000"/>
                                        <p:tgtEl>
                                          <p:spTgt spid="1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fade">
                                      <p:cBhvr>
                                        <p:cTn id="32"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4"/>
          <p:cNvPicPr preferRelativeResize="0"/>
          <p:nvPr/>
        </p:nvPicPr>
        <p:blipFill>
          <a:blip r:embed="rId3">
            <a:alphaModFix/>
          </a:blip>
          <a:stretch>
            <a:fillRect/>
          </a:stretch>
        </p:blipFill>
        <p:spPr>
          <a:xfrm>
            <a:off x="475000" y="3129625"/>
            <a:ext cx="3838725" cy="1645175"/>
          </a:xfrm>
          <a:prstGeom prst="rect">
            <a:avLst/>
          </a:prstGeom>
          <a:noFill/>
          <a:ln>
            <a:noFill/>
          </a:ln>
        </p:spPr>
      </p:pic>
      <p:pic>
        <p:nvPicPr>
          <p:cNvPr id="131" name="Google Shape;131;p24"/>
          <p:cNvPicPr preferRelativeResize="0"/>
          <p:nvPr/>
        </p:nvPicPr>
        <p:blipFill>
          <a:blip r:embed="rId4">
            <a:alphaModFix/>
          </a:blip>
          <a:stretch>
            <a:fillRect/>
          </a:stretch>
        </p:blipFill>
        <p:spPr>
          <a:xfrm>
            <a:off x="4828675" y="2934700"/>
            <a:ext cx="3887075" cy="1960008"/>
          </a:xfrm>
          <a:prstGeom prst="rect">
            <a:avLst/>
          </a:prstGeom>
          <a:noFill/>
          <a:ln>
            <a:noFill/>
          </a:ln>
        </p:spPr>
      </p:pic>
      <p:pic>
        <p:nvPicPr>
          <p:cNvPr id="132" name="Google Shape;132;p24" title="Y6 Induction day 2015final.mp4">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394450" y="161200"/>
            <a:ext cx="4161325" cy="23407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1740450" y="802500"/>
            <a:ext cx="51930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7200"/>
              <a:t>Year 11 tutor team</a:t>
            </a:r>
            <a:endParaRPr sz="7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MRS GARRICK   11 KRG  </a:t>
            </a:r>
            <a:endParaRPr/>
          </a:p>
        </p:txBody>
      </p:sp>
      <p:sp>
        <p:nvSpPr>
          <p:cNvPr id="143" name="Google Shape;143;p26"/>
          <p:cNvSpPr txBox="1">
            <a:spLocks noGrp="1"/>
          </p:cNvSpPr>
          <p:nvPr>
            <p:ph type="body" idx="1"/>
          </p:nvPr>
        </p:nvSpPr>
        <p:spPr>
          <a:xfrm>
            <a:off x="217650" y="1031200"/>
            <a:ext cx="501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3400">
              <a:solidFill>
                <a:srgbClr val="000000"/>
              </a:solidFill>
              <a:latin typeface="Arial"/>
              <a:ea typeface="Arial"/>
              <a:cs typeface="Arial"/>
              <a:sym typeface="Arial"/>
            </a:endParaRPr>
          </a:p>
          <a:p>
            <a:pPr marL="0" lvl="0" indent="0" algn="l" rtl="0">
              <a:spcBef>
                <a:spcPts val="0"/>
              </a:spcBef>
              <a:spcAft>
                <a:spcPts val="1600"/>
              </a:spcAft>
              <a:buNone/>
            </a:pPr>
            <a:endParaRPr/>
          </a:p>
        </p:txBody>
      </p:sp>
      <p:sp>
        <p:nvSpPr>
          <p:cNvPr id="144" name="Google Shape;144;p26"/>
          <p:cNvSpPr txBox="1"/>
          <p:nvPr/>
        </p:nvSpPr>
        <p:spPr>
          <a:xfrm>
            <a:off x="217650" y="920900"/>
            <a:ext cx="5377200" cy="40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Source Code Pro"/>
                <a:ea typeface="Source Code Pro"/>
                <a:cs typeface="Source Code Pro"/>
                <a:sym typeface="Source Code Pro"/>
              </a:rPr>
              <a:t>Since the beginning of September I have been dreading this day but never imagined it would happen so soon and so suddenly. There have been many tears this week. I had a lot of things planned and maybe they will still happen. I’m so proud of the young people you have become, and not just in the way you approach school life but also as real people who care for others. I am always telling everyone how I have the nicest tutor group in the entire school and how lucky I have been to have had you all for (almost) 5 years. You make me laugh every day and I have great memories of all of you. Balls, superman and prams spring to mind (hence the choice of photo - notice how I am holding onto the pram tightly!). You really are a lot of fun to be in a room with.  Please keep in touch Love you all Mrs Garrick XX</a:t>
            </a:r>
            <a:endParaRPr dirty="0">
              <a:latin typeface="Source Code Pro"/>
              <a:ea typeface="Source Code Pro"/>
              <a:cs typeface="Source Code Pro"/>
              <a:sym typeface="Source Code Pro"/>
            </a:endParaRPr>
          </a:p>
        </p:txBody>
      </p:sp>
      <p:pic>
        <p:nvPicPr>
          <p:cNvPr id="145" name="Google Shape;145;p2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594850" y="153350"/>
            <a:ext cx="3479702" cy="2609788"/>
          </a:xfrm>
          <a:prstGeom prst="rect">
            <a:avLst/>
          </a:prstGeom>
          <a:noFill/>
          <a:ln>
            <a:noFill/>
          </a:ln>
        </p:spPr>
      </p:pic>
      <p:pic>
        <p:nvPicPr>
          <p:cNvPr id="146" name="Google Shape;146;p2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516050" y="3123675"/>
            <a:ext cx="3558503" cy="13184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375275" y="142725"/>
            <a:ext cx="8457000" cy="6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Mr HASTINGS</a:t>
            </a:r>
            <a:endParaRPr/>
          </a:p>
        </p:txBody>
      </p:sp>
      <p:sp>
        <p:nvSpPr>
          <p:cNvPr id="152" name="Google Shape;152;p27"/>
          <p:cNvSpPr txBox="1">
            <a:spLocks noGrp="1"/>
          </p:cNvSpPr>
          <p:nvPr>
            <p:ph type="body" idx="1"/>
          </p:nvPr>
        </p:nvSpPr>
        <p:spPr>
          <a:xfrm>
            <a:off x="311700" y="828825"/>
            <a:ext cx="6431100" cy="373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t>Who would have thought … those little Year 8 faces looking up at me with the universal expression: “Who is this big, bald, scary bloke, where is the lovely Mrs Edwards ???!!” … are now Year 11 and off to embrace amazing futures! It has been my honour and privilege to be your tutor! We’ve had some laughs; we’ve had some tears; we’ve had some cake! </a:t>
            </a:r>
            <a:endParaRPr sz="1400" dirty="0"/>
          </a:p>
          <a:p>
            <a:pPr marL="0" lvl="0" indent="0" algn="l" rtl="0">
              <a:spcBef>
                <a:spcPts val="1600"/>
              </a:spcBef>
              <a:spcAft>
                <a:spcPts val="0"/>
              </a:spcAft>
              <a:buNone/>
            </a:pPr>
            <a:r>
              <a:rPr lang="en-GB" sz="1400" dirty="0"/>
              <a:t>Be all you can be; dig deep and if you give 110% it’s amazing what you can achieve. You are great ambassadors for your generation! I will miss you, </a:t>
            </a:r>
            <a:endParaRPr sz="1400" dirty="0"/>
          </a:p>
          <a:p>
            <a:pPr marL="0" lvl="0" indent="0" algn="l" rtl="0">
              <a:spcBef>
                <a:spcPts val="1600"/>
              </a:spcBef>
              <a:spcAft>
                <a:spcPts val="0"/>
              </a:spcAft>
              <a:buNone/>
            </a:pPr>
            <a:r>
              <a:rPr lang="en-GB" sz="1400" dirty="0"/>
              <a:t>My new tutor group will have big shoes to fill. </a:t>
            </a:r>
            <a:endParaRPr sz="1400" dirty="0"/>
          </a:p>
          <a:p>
            <a:pPr marL="0" lvl="0" indent="0" algn="l" rtl="0">
              <a:spcBef>
                <a:spcPts val="1600"/>
              </a:spcBef>
              <a:spcAft>
                <a:spcPts val="1600"/>
              </a:spcAft>
              <a:buNone/>
            </a:pPr>
            <a:r>
              <a:rPr lang="en-GB" sz="1400" dirty="0"/>
              <a:t>Stay in touch, I want to hear how things go with you … I mean it! Look after one another, all those you love and yourselves. Class dismissed (... when Ellie is quiet) </a:t>
            </a:r>
            <a:endParaRPr sz="1400" dirty="0"/>
          </a:p>
        </p:txBody>
      </p:sp>
      <p:pic>
        <p:nvPicPr>
          <p:cNvPr id="153" name="Google Shape;153;p2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371225" y="496575"/>
            <a:ext cx="1461050" cy="2210150"/>
          </a:xfrm>
          <a:prstGeom prst="rect">
            <a:avLst/>
          </a:prstGeom>
          <a:noFill/>
          <a:ln>
            <a:noFill/>
          </a:ln>
        </p:spPr>
      </p:pic>
      <p:pic>
        <p:nvPicPr>
          <p:cNvPr id="154" name="Google Shape;154;p2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419550" y="2970725"/>
            <a:ext cx="2608374" cy="1738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MRS MACTAGGART</a:t>
            </a:r>
            <a:endParaRPr/>
          </a:p>
        </p:txBody>
      </p:sp>
      <p:sp>
        <p:nvSpPr>
          <p:cNvPr id="160" name="Google Shape;160;p28"/>
          <p:cNvSpPr txBox="1">
            <a:spLocks noGrp="1"/>
          </p:cNvSpPr>
          <p:nvPr>
            <p:ph type="body" idx="1"/>
          </p:nvPr>
        </p:nvSpPr>
        <p:spPr>
          <a:xfrm>
            <a:off x="114300" y="613650"/>
            <a:ext cx="9144000" cy="452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t>11VCM Thank you for the last 5 years. </a:t>
            </a:r>
            <a:endParaRPr dirty="0"/>
          </a:p>
          <a:p>
            <a:pPr marL="0" lvl="0" indent="0" algn="l" rtl="0">
              <a:lnSpc>
                <a:spcPct val="100000"/>
              </a:lnSpc>
              <a:spcBef>
                <a:spcPts val="1600"/>
              </a:spcBef>
              <a:spcAft>
                <a:spcPts val="0"/>
              </a:spcAft>
              <a:buNone/>
            </a:pPr>
            <a:r>
              <a:rPr lang="en-GB" dirty="0"/>
              <a:t>I have loved having you all in my</a:t>
            </a:r>
            <a:endParaRPr dirty="0"/>
          </a:p>
          <a:p>
            <a:pPr marL="0" lvl="0" indent="0" algn="l" rtl="0">
              <a:lnSpc>
                <a:spcPct val="100000"/>
              </a:lnSpc>
              <a:spcBef>
                <a:spcPts val="1600"/>
              </a:spcBef>
              <a:spcAft>
                <a:spcPts val="0"/>
              </a:spcAft>
              <a:buNone/>
            </a:pPr>
            <a:r>
              <a:rPr lang="en-GB" dirty="0"/>
              <a:t>Tutor group. I cannot believe it's</a:t>
            </a:r>
            <a:endParaRPr dirty="0"/>
          </a:p>
          <a:p>
            <a:pPr marL="0" lvl="0" indent="0" algn="l" rtl="0">
              <a:lnSpc>
                <a:spcPct val="100000"/>
              </a:lnSpc>
              <a:spcBef>
                <a:spcPts val="1600"/>
              </a:spcBef>
              <a:spcAft>
                <a:spcPts val="0"/>
              </a:spcAft>
              <a:buNone/>
            </a:pPr>
            <a:r>
              <a:rPr lang="en-GB" dirty="0"/>
              <a:t>been 5 years since I met you as wee</a:t>
            </a:r>
            <a:endParaRPr dirty="0"/>
          </a:p>
          <a:p>
            <a:pPr marL="0" lvl="0" indent="0" algn="l" rtl="0">
              <a:lnSpc>
                <a:spcPct val="100000"/>
              </a:lnSpc>
              <a:spcBef>
                <a:spcPts val="1600"/>
              </a:spcBef>
              <a:spcAft>
                <a:spcPts val="0"/>
              </a:spcAft>
              <a:buNone/>
            </a:pPr>
            <a:r>
              <a:rPr lang="en-GB" dirty="0"/>
              <a:t>Year 7’s. You have grown into such </a:t>
            </a:r>
            <a:endParaRPr dirty="0"/>
          </a:p>
          <a:p>
            <a:pPr marL="0" lvl="0" indent="0" algn="l" rtl="0">
              <a:lnSpc>
                <a:spcPct val="100000"/>
              </a:lnSpc>
              <a:spcBef>
                <a:spcPts val="1600"/>
              </a:spcBef>
              <a:spcAft>
                <a:spcPts val="0"/>
              </a:spcAft>
              <a:buNone/>
            </a:pPr>
            <a:r>
              <a:rPr lang="en-GB" dirty="0"/>
              <a:t>fine young people with amazing things </a:t>
            </a:r>
            <a:endParaRPr dirty="0"/>
          </a:p>
          <a:p>
            <a:pPr marL="0" lvl="0" indent="0" algn="l" rtl="0">
              <a:lnSpc>
                <a:spcPct val="100000"/>
              </a:lnSpc>
              <a:spcBef>
                <a:spcPts val="1600"/>
              </a:spcBef>
              <a:spcAft>
                <a:spcPts val="0"/>
              </a:spcAft>
              <a:buNone/>
            </a:pPr>
            <a:r>
              <a:rPr lang="en-GB" dirty="0"/>
              <a:t>ahead of you and I am so very proud of </a:t>
            </a:r>
            <a:endParaRPr dirty="0"/>
          </a:p>
          <a:p>
            <a:pPr marL="0" lvl="0" indent="0" algn="l" rtl="0">
              <a:lnSpc>
                <a:spcPct val="100000"/>
              </a:lnSpc>
              <a:spcBef>
                <a:spcPts val="1600"/>
              </a:spcBef>
              <a:spcAft>
                <a:spcPts val="0"/>
              </a:spcAft>
              <a:buNone/>
            </a:pPr>
            <a:r>
              <a:rPr lang="en-GB" dirty="0"/>
              <a:t>all of you! Please stay in touch! Two</a:t>
            </a:r>
            <a:endParaRPr dirty="0"/>
          </a:p>
          <a:p>
            <a:pPr marL="0" lvl="0" indent="0" algn="l" rtl="0">
              <a:lnSpc>
                <a:spcPct val="100000"/>
              </a:lnSpc>
              <a:spcBef>
                <a:spcPts val="1600"/>
              </a:spcBef>
              <a:spcAft>
                <a:spcPts val="1600"/>
              </a:spcAft>
              <a:buNone/>
            </a:pPr>
            <a:r>
              <a:rPr lang="en-GB" dirty="0"/>
              <a:t>more words to say… Patrick and Henry!!  </a:t>
            </a:r>
            <a:endParaRPr dirty="0"/>
          </a:p>
        </p:txBody>
      </p:sp>
      <p:pic>
        <p:nvPicPr>
          <p:cNvPr id="161" name="Google Shape;161;p2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684799" y="2893223"/>
            <a:ext cx="3060781" cy="2058125"/>
          </a:xfrm>
          <a:prstGeom prst="rect">
            <a:avLst/>
          </a:prstGeom>
          <a:noFill/>
          <a:ln>
            <a:noFill/>
          </a:ln>
        </p:spPr>
      </p:pic>
      <p:pic>
        <p:nvPicPr>
          <p:cNvPr id="162" name="Google Shape;162;p2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286367" y="0"/>
            <a:ext cx="3857636" cy="28932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MRS DA SILVA</a:t>
            </a:r>
            <a:endParaRPr/>
          </a:p>
        </p:txBody>
      </p:sp>
      <p:sp>
        <p:nvSpPr>
          <p:cNvPr id="168" name="Google Shape;168;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Dear Y11VCDS, </a:t>
            </a:r>
            <a:endParaRPr sz="1600"/>
          </a:p>
          <a:p>
            <a:pPr marL="0" lvl="0" indent="0" algn="l" rtl="0">
              <a:spcBef>
                <a:spcPts val="1600"/>
              </a:spcBef>
              <a:spcAft>
                <a:spcPts val="0"/>
              </a:spcAft>
              <a:buNone/>
            </a:pPr>
            <a:r>
              <a:rPr lang="en-GB" sz="1600"/>
              <a:t>It has been a long journey and I wanted to say thank you for all the hard work you have put into your lessons and in tutor time. I have many lovely memories that I will always remember. I still remember the first time I saw you all in the assembly hall and look at you now - so grown up! I wish you all the very best for your future and I’m sure you will do amazing things. I will miss you all xx</a:t>
            </a:r>
            <a:endParaRPr sz="1600"/>
          </a:p>
          <a:p>
            <a:pPr marL="0" lvl="0" indent="0" algn="l" rtl="0">
              <a:spcBef>
                <a:spcPts val="1600"/>
              </a:spcBef>
              <a:spcAft>
                <a:spcPts val="0"/>
              </a:spcAft>
              <a:buNone/>
            </a:pPr>
            <a:r>
              <a:rPr lang="en-GB" sz="1600"/>
              <a:t>Stay safe.</a:t>
            </a:r>
            <a:endParaRPr sz="1600"/>
          </a:p>
          <a:p>
            <a:pPr marL="0" lvl="0" indent="0" algn="l" rtl="0">
              <a:spcBef>
                <a:spcPts val="1600"/>
              </a:spcBef>
              <a:spcAft>
                <a:spcPts val="0"/>
              </a:spcAft>
              <a:buNone/>
            </a:pPr>
            <a:r>
              <a:rPr lang="en-GB" sz="1600"/>
              <a:t>Lots of love,</a:t>
            </a:r>
            <a:endParaRPr sz="1600"/>
          </a:p>
          <a:p>
            <a:pPr marL="0" lvl="0" indent="0" algn="l" rtl="0">
              <a:spcBef>
                <a:spcPts val="1600"/>
              </a:spcBef>
              <a:spcAft>
                <a:spcPts val="1600"/>
              </a:spcAft>
              <a:buNone/>
            </a:pPr>
            <a:r>
              <a:rPr lang="en-GB" sz="1600"/>
              <a:t>Mrs Da Silva</a:t>
            </a:r>
            <a:endParaRPr sz="1600"/>
          </a:p>
        </p:txBody>
      </p:sp>
      <p:pic>
        <p:nvPicPr>
          <p:cNvPr id="169" name="Google Shape;169;p2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093350" y="89875"/>
            <a:ext cx="1957550" cy="1468151"/>
          </a:xfrm>
          <a:prstGeom prst="rect">
            <a:avLst/>
          </a:prstGeom>
          <a:noFill/>
          <a:ln>
            <a:noFill/>
          </a:ln>
        </p:spPr>
      </p:pic>
      <p:pic>
        <p:nvPicPr>
          <p:cNvPr id="170" name="Google Shape;170;p2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226575" y="3515550"/>
            <a:ext cx="2033005" cy="15247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MR LEONARD</a:t>
            </a:r>
            <a:endParaRPr/>
          </a:p>
        </p:txBody>
      </p:sp>
      <p:sp>
        <p:nvSpPr>
          <p:cNvPr id="176" name="Google Shape;176;p30"/>
          <p:cNvSpPr txBox="1">
            <a:spLocks noGrp="1"/>
          </p:cNvSpPr>
          <p:nvPr>
            <p:ph type="body" idx="1"/>
          </p:nvPr>
        </p:nvSpPr>
        <p:spPr>
          <a:xfrm>
            <a:off x="311700" y="974800"/>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As I look back to 5 years ago, when you came to visit the school for your Year 6 induction day, I couldn’t have imagined what you would all be like now. You have all surpassed every expectation I had of what kind of young adults you would become and I am so proud to call you my tutor group, 11PJL!! You are credits to yourselves and I have every faith that you will continue to grow into fantastic young adults.</a:t>
            </a:r>
            <a:endParaRPr sz="1600"/>
          </a:p>
          <a:p>
            <a:pPr marL="0" lvl="0" indent="0" algn="l" rtl="0">
              <a:spcBef>
                <a:spcPts val="1600"/>
              </a:spcBef>
              <a:spcAft>
                <a:spcPts val="0"/>
              </a:spcAft>
              <a:buNone/>
            </a:pPr>
            <a:r>
              <a:rPr lang="en-GB" sz="1600"/>
              <a:t>I will really miss everyone of you and I wish you all the luck in your futures! Stay safe and healthy!</a:t>
            </a:r>
            <a:endParaRPr sz="1600"/>
          </a:p>
          <a:p>
            <a:pPr marL="0" lvl="0" indent="0" algn="l" rtl="0">
              <a:spcBef>
                <a:spcPts val="1600"/>
              </a:spcBef>
              <a:spcAft>
                <a:spcPts val="1600"/>
              </a:spcAft>
              <a:buNone/>
            </a:pPr>
            <a:endParaRPr sz="1600"/>
          </a:p>
        </p:txBody>
      </p:sp>
      <p:pic>
        <p:nvPicPr>
          <p:cNvPr id="177" name="Google Shape;177;p3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850175" y="3553373"/>
            <a:ext cx="2204650" cy="1653500"/>
          </a:xfrm>
          <a:prstGeom prst="rect">
            <a:avLst/>
          </a:prstGeom>
          <a:noFill/>
          <a:ln>
            <a:noFill/>
          </a:ln>
        </p:spPr>
      </p:pic>
      <p:sp>
        <p:nvSpPr>
          <p:cNvPr id="178" name="Google Shape;178;p30"/>
          <p:cNvSpPr txBox="1"/>
          <p:nvPr/>
        </p:nvSpPr>
        <p:spPr>
          <a:xfrm>
            <a:off x="4205725" y="3816375"/>
            <a:ext cx="22662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Source Code Pro"/>
                <a:ea typeface="Source Code Pro"/>
                <a:cs typeface="Source Code Pro"/>
                <a:sym typeface="Source Code Pro"/>
              </a:rPr>
              <a:t>Me at 16! &gt;&gt;&gt;</a:t>
            </a:r>
            <a:endParaRPr>
              <a:latin typeface="Source Code Pro"/>
              <a:ea typeface="Source Code Pro"/>
              <a:cs typeface="Source Code Pro"/>
              <a:sym typeface="Source Code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276525" y="319225"/>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MS MADEDDU</a:t>
            </a:r>
            <a:endParaRPr/>
          </a:p>
        </p:txBody>
      </p:sp>
      <p:sp>
        <p:nvSpPr>
          <p:cNvPr id="184" name="Google Shape;184;p31"/>
          <p:cNvSpPr txBox="1">
            <a:spLocks noGrp="1"/>
          </p:cNvSpPr>
          <p:nvPr>
            <p:ph type="body" idx="1"/>
          </p:nvPr>
        </p:nvSpPr>
        <p:spPr>
          <a:xfrm>
            <a:off x="276525" y="1120225"/>
            <a:ext cx="6061200" cy="33402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GB">
                <a:latin typeface="Comic Sans MS"/>
                <a:ea typeface="Comic Sans MS"/>
                <a:cs typeface="Comic Sans MS"/>
                <a:sym typeface="Comic Sans MS"/>
              </a:rPr>
              <a:t>Hi 11PSM, I’m sorry I can't be there today to say goodbye... I will miss each of you!</a:t>
            </a:r>
            <a:endParaRPr>
              <a:latin typeface="Comic Sans MS"/>
              <a:ea typeface="Comic Sans MS"/>
              <a:cs typeface="Comic Sans MS"/>
              <a:sym typeface="Comic Sans MS"/>
            </a:endParaRPr>
          </a:p>
          <a:p>
            <a:pPr marL="0" lvl="0" indent="0" algn="l" rtl="0">
              <a:spcBef>
                <a:spcPts val="1200"/>
              </a:spcBef>
              <a:spcAft>
                <a:spcPts val="0"/>
              </a:spcAft>
              <a:buNone/>
            </a:pPr>
            <a:r>
              <a:rPr lang="en-GB">
                <a:latin typeface="Comic Sans MS"/>
                <a:ea typeface="Comic Sans MS"/>
                <a:cs typeface="Comic Sans MS"/>
                <a:sym typeface="Comic Sans MS"/>
              </a:rPr>
              <a:t>For the last five years I have seen you smiling, worrying, laughing, sharing, arguing, crying but, above all, supporting each other, keep doing it!</a:t>
            </a:r>
            <a:endParaRPr>
              <a:latin typeface="Comic Sans MS"/>
              <a:ea typeface="Comic Sans MS"/>
              <a:cs typeface="Comic Sans MS"/>
              <a:sym typeface="Comic Sans MS"/>
            </a:endParaRPr>
          </a:p>
          <a:p>
            <a:pPr marL="0" lvl="0" indent="0" algn="l" rtl="0">
              <a:spcBef>
                <a:spcPts val="1200"/>
              </a:spcBef>
              <a:spcAft>
                <a:spcPts val="0"/>
              </a:spcAft>
              <a:buNone/>
            </a:pPr>
            <a:r>
              <a:rPr lang="en-GB">
                <a:latin typeface="Comic Sans MS"/>
                <a:ea typeface="Comic Sans MS"/>
                <a:cs typeface="Comic Sans MS"/>
                <a:sym typeface="Comic Sans MS"/>
              </a:rPr>
              <a:t>Thank you for everything you have taught me ... and for counting down from 10 to 0 in Italian with me!! :)</a:t>
            </a:r>
            <a:endParaRPr>
              <a:latin typeface="Comic Sans MS"/>
              <a:ea typeface="Comic Sans MS"/>
              <a:cs typeface="Comic Sans MS"/>
              <a:sym typeface="Comic Sans MS"/>
            </a:endParaRPr>
          </a:p>
          <a:p>
            <a:pPr marL="0" lvl="0" indent="0" algn="l" rtl="0">
              <a:spcBef>
                <a:spcPts val="1200"/>
              </a:spcBef>
              <a:spcAft>
                <a:spcPts val="0"/>
              </a:spcAft>
              <a:buNone/>
            </a:pPr>
            <a:r>
              <a:rPr lang="en-GB">
                <a:latin typeface="Comic Sans MS"/>
                <a:ea typeface="Comic Sans MS"/>
                <a:cs typeface="Comic Sans MS"/>
                <a:sym typeface="Comic Sans MS"/>
              </a:rPr>
              <a:t>I wish you all the luck in your future!</a:t>
            </a:r>
            <a:endParaRPr>
              <a:latin typeface="Comic Sans MS"/>
              <a:ea typeface="Comic Sans MS"/>
              <a:cs typeface="Comic Sans MS"/>
              <a:sym typeface="Comic Sans MS"/>
            </a:endParaRPr>
          </a:p>
          <a:p>
            <a:pPr marL="0" lvl="0" indent="0" algn="l" rtl="0">
              <a:spcBef>
                <a:spcPts val="1200"/>
              </a:spcBef>
              <a:spcAft>
                <a:spcPts val="0"/>
              </a:spcAft>
              <a:buNone/>
            </a:pPr>
            <a:r>
              <a:rPr lang="en-GB">
                <a:latin typeface="Comic Sans MS"/>
                <a:ea typeface="Comic Sans MS"/>
                <a:cs typeface="Comic Sans MS"/>
                <a:sym typeface="Comic Sans MS"/>
              </a:rPr>
              <a:t>Arrivederci! </a:t>
            </a:r>
            <a:endParaRPr>
              <a:latin typeface="Comic Sans MS"/>
              <a:ea typeface="Comic Sans MS"/>
              <a:cs typeface="Comic Sans MS"/>
              <a:sym typeface="Comic Sans MS"/>
            </a:endParaRPr>
          </a:p>
          <a:p>
            <a:pPr marL="0" lvl="0" indent="0" algn="l" rtl="0">
              <a:spcBef>
                <a:spcPts val="1200"/>
              </a:spcBef>
              <a:spcAft>
                <a:spcPts val="1600"/>
              </a:spcAft>
              <a:buNone/>
            </a:pPr>
            <a:endParaRPr sz="1600"/>
          </a:p>
        </p:txBody>
      </p:sp>
      <p:pic>
        <p:nvPicPr>
          <p:cNvPr id="185" name="Google Shape;185;p31"/>
          <p:cNvPicPr preferRelativeResize="0"/>
          <p:nvPr/>
        </p:nvPicPr>
        <p:blipFill>
          <a:blip r:embed="rId3">
            <a:alphaModFix/>
          </a:blip>
          <a:stretch>
            <a:fillRect/>
          </a:stretch>
        </p:blipFill>
        <p:spPr>
          <a:xfrm rot="-4627977">
            <a:off x="6563433" y="413262"/>
            <a:ext cx="2096711" cy="1876277"/>
          </a:xfrm>
          <a:prstGeom prst="rect">
            <a:avLst/>
          </a:prstGeom>
          <a:noFill/>
          <a:ln>
            <a:noFill/>
          </a:ln>
        </p:spPr>
      </p:pic>
      <p:pic>
        <p:nvPicPr>
          <p:cNvPr id="186" name="Google Shape;186;p31"/>
          <p:cNvPicPr preferRelativeResize="0"/>
          <p:nvPr/>
        </p:nvPicPr>
        <p:blipFill>
          <a:blip r:embed="rId4">
            <a:alphaModFix/>
          </a:blip>
          <a:stretch>
            <a:fillRect/>
          </a:stretch>
        </p:blipFill>
        <p:spPr>
          <a:xfrm>
            <a:off x="6707875" y="2680300"/>
            <a:ext cx="1994596" cy="2366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00FF"/>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72520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a:t>Mr rodriguez</a:t>
            </a:r>
            <a:endParaRPr sz="6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74775" y="4770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Mr MORRIS</a:t>
            </a:r>
            <a:endParaRPr/>
          </a:p>
        </p:txBody>
      </p:sp>
      <p:sp>
        <p:nvSpPr>
          <p:cNvPr id="192" name="Google Shape;192;p32"/>
          <p:cNvSpPr txBox="1"/>
          <p:nvPr/>
        </p:nvSpPr>
        <p:spPr>
          <a:xfrm>
            <a:off x="478250" y="1205175"/>
            <a:ext cx="5796300" cy="20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93" name="Google Shape;193;p32"/>
          <p:cNvSpPr txBox="1"/>
          <p:nvPr/>
        </p:nvSpPr>
        <p:spPr>
          <a:xfrm>
            <a:off x="199675" y="1354800"/>
            <a:ext cx="6104700" cy="20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94" name="Google Shape;194;p32"/>
          <p:cNvSpPr txBox="1"/>
          <p:nvPr/>
        </p:nvSpPr>
        <p:spPr>
          <a:xfrm>
            <a:off x="247125" y="1045575"/>
            <a:ext cx="4870200" cy="232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a:latin typeface="Source Code Pro"/>
                <a:ea typeface="Source Code Pro"/>
                <a:cs typeface="Source Code Pro"/>
                <a:sym typeface="Source Code Pro"/>
              </a:rPr>
              <a:t>Just wanted to wish you all the very best moving forward into your next adventure. It’s been great seeing you all develop into a group of young people ready to take on the world. </a:t>
            </a:r>
            <a:endParaRPr sz="1800">
              <a:latin typeface="Source Code Pro"/>
              <a:ea typeface="Source Code Pro"/>
              <a:cs typeface="Source Code Pro"/>
              <a:sym typeface="Source Code Pro"/>
            </a:endParaRPr>
          </a:p>
          <a:p>
            <a:pPr marL="0" lvl="0" indent="0" algn="l" rtl="0">
              <a:lnSpc>
                <a:spcPct val="115000"/>
              </a:lnSpc>
              <a:spcBef>
                <a:spcPts val="0"/>
              </a:spcBef>
              <a:spcAft>
                <a:spcPts val="0"/>
              </a:spcAft>
              <a:buNone/>
            </a:pPr>
            <a:r>
              <a:rPr lang="en-GB" sz="1800">
                <a:latin typeface="Source Code Pro"/>
                <a:ea typeface="Source Code Pro"/>
                <a:cs typeface="Source Code Pro"/>
                <a:sym typeface="Source Code Pro"/>
              </a:rPr>
              <a:t>Some lively debates along the way and sorry for all the long stories!</a:t>
            </a:r>
            <a:endParaRPr sz="1800">
              <a:latin typeface="Source Code Pro"/>
              <a:ea typeface="Source Code Pro"/>
              <a:cs typeface="Source Code Pro"/>
              <a:sym typeface="Source Code Pro"/>
            </a:endParaRPr>
          </a:p>
          <a:p>
            <a:pPr marL="0" lvl="0" indent="0" algn="l" rtl="0">
              <a:lnSpc>
                <a:spcPct val="115000"/>
              </a:lnSpc>
              <a:spcBef>
                <a:spcPts val="0"/>
              </a:spcBef>
              <a:spcAft>
                <a:spcPts val="0"/>
              </a:spcAft>
              <a:buNone/>
            </a:pPr>
            <a:endParaRPr sz="1800">
              <a:latin typeface="Source Code Pro"/>
              <a:ea typeface="Source Code Pro"/>
              <a:cs typeface="Source Code Pro"/>
              <a:sym typeface="Source Code Pro"/>
            </a:endParaRPr>
          </a:p>
          <a:p>
            <a:pPr marL="0" lvl="0" indent="0" algn="l" rtl="0">
              <a:lnSpc>
                <a:spcPct val="115000"/>
              </a:lnSpc>
              <a:spcBef>
                <a:spcPts val="0"/>
              </a:spcBef>
              <a:spcAft>
                <a:spcPts val="0"/>
              </a:spcAft>
              <a:buNone/>
            </a:pPr>
            <a:r>
              <a:rPr lang="en-GB" sz="1800">
                <a:latin typeface="Source Code Pro"/>
                <a:ea typeface="Source Code Pro"/>
                <a:cs typeface="Source Code Pro"/>
                <a:sym typeface="Source Code Pro"/>
              </a:rPr>
              <a:t>Ta-ra</a:t>
            </a:r>
            <a:endParaRPr sz="1800">
              <a:latin typeface="Source Code Pro"/>
              <a:ea typeface="Source Code Pro"/>
              <a:cs typeface="Source Code Pro"/>
              <a:sym typeface="Source Code Pro"/>
            </a:endParaRPr>
          </a:p>
        </p:txBody>
      </p:sp>
      <p:pic>
        <p:nvPicPr>
          <p:cNvPr id="195" name="Google Shape;195;p3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325000" y="640850"/>
            <a:ext cx="3583350" cy="3764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MISS FROUD</a:t>
            </a:r>
            <a:endParaRPr/>
          </a:p>
        </p:txBody>
      </p:sp>
      <p:sp>
        <p:nvSpPr>
          <p:cNvPr id="201" name="Google Shape;201;p33"/>
          <p:cNvSpPr txBox="1">
            <a:spLocks noGrp="1"/>
          </p:cNvSpPr>
          <p:nvPr>
            <p:ph type="body" idx="1"/>
          </p:nvPr>
        </p:nvSpPr>
        <p:spPr>
          <a:xfrm>
            <a:off x="57000" y="1221600"/>
            <a:ext cx="42093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You lot are amazing! I Will miss each of you very much but know that you will go on to do wonderful and extraordinary things in the future. You have made me laugh every single day. I am incredibly proud of you.</a:t>
            </a:r>
            <a:endParaRPr/>
          </a:p>
        </p:txBody>
      </p:sp>
      <p:pic>
        <p:nvPicPr>
          <p:cNvPr id="202" name="Google Shape;202;p33"/>
          <p:cNvPicPr preferRelativeResize="0"/>
          <p:nvPr/>
        </p:nvPicPr>
        <p:blipFill>
          <a:blip r:embed="rId3">
            <a:alphaModFix/>
          </a:blip>
          <a:stretch>
            <a:fillRect/>
          </a:stretch>
        </p:blipFill>
        <p:spPr>
          <a:xfrm>
            <a:off x="4308250" y="1221600"/>
            <a:ext cx="2350175" cy="2846575"/>
          </a:xfrm>
          <a:prstGeom prst="rect">
            <a:avLst/>
          </a:prstGeom>
          <a:noFill/>
          <a:ln>
            <a:noFill/>
          </a:ln>
        </p:spPr>
      </p:pic>
      <p:pic>
        <p:nvPicPr>
          <p:cNvPr id="203" name="Google Shape;203;p33"/>
          <p:cNvPicPr preferRelativeResize="0"/>
          <p:nvPr/>
        </p:nvPicPr>
        <p:blipFill>
          <a:blip r:embed="rId4">
            <a:alphaModFix/>
          </a:blip>
          <a:stretch>
            <a:fillRect/>
          </a:stretch>
        </p:blipFill>
        <p:spPr>
          <a:xfrm>
            <a:off x="7075425" y="1432600"/>
            <a:ext cx="1873775" cy="25078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258950" y="122875"/>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6000"/>
              <a:t>PERFECT PREFECTS!</a:t>
            </a:r>
            <a:endParaRPr sz="6000"/>
          </a:p>
          <a:p>
            <a:pPr marL="0" lvl="0" indent="0" algn="l" rtl="0">
              <a:spcBef>
                <a:spcPts val="0"/>
              </a:spcBef>
              <a:spcAft>
                <a:spcPts val="0"/>
              </a:spcAft>
              <a:buNone/>
            </a:pPr>
            <a:r>
              <a:rPr lang="en-GB" sz="3000"/>
              <a:t>Thank you to </a:t>
            </a:r>
            <a:r>
              <a:rPr lang="en-GB" sz="3000" u="sng"/>
              <a:t>all</a:t>
            </a:r>
            <a:r>
              <a:rPr lang="en-GB" sz="3000"/>
              <a:t> faculty &amp; duty prefects</a:t>
            </a:r>
            <a:endParaRPr sz="3000"/>
          </a:p>
        </p:txBody>
      </p:sp>
      <p:pic>
        <p:nvPicPr>
          <p:cNvPr id="209" name="Google Shape;209;p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58950" y="2037225"/>
            <a:ext cx="5055575" cy="2338425"/>
          </a:xfrm>
          <a:prstGeom prst="rect">
            <a:avLst/>
          </a:prstGeom>
          <a:noFill/>
          <a:ln>
            <a:noFill/>
          </a:ln>
        </p:spPr>
      </p:pic>
      <p:pic>
        <p:nvPicPr>
          <p:cNvPr id="210" name="Google Shape;210;p34"/>
          <p:cNvPicPr preferRelativeResize="0"/>
          <p:nvPr/>
        </p:nvPicPr>
        <p:blipFill>
          <a:blip r:embed="rId4">
            <a:alphaModFix/>
          </a:blip>
          <a:stretch>
            <a:fillRect/>
          </a:stretch>
        </p:blipFill>
        <p:spPr>
          <a:xfrm>
            <a:off x="5537250" y="122875"/>
            <a:ext cx="3508950" cy="2628325"/>
          </a:xfrm>
          <a:prstGeom prst="rect">
            <a:avLst/>
          </a:prstGeom>
          <a:noFill/>
          <a:ln>
            <a:noFill/>
          </a:ln>
        </p:spPr>
      </p:pic>
      <p:pic>
        <p:nvPicPr>
          <p:cNvPr id="211" name="Google Shape;211;p34"/>
          <p:cNvPicPr preferRelativeResize="0"/>
          <p:nvPr/>
        </p:nvPicPr>
        <p:blipFill>
          <a:blip r:embed="rId5">
            <a:alphaModFix/>
          </a:blip>
          <a:stretch>
            <a:fillRect/>
          </a:stretch>
        </p:blipFill>
        <p:spPr>
          <a:xfrm>
            <a:off x="5897750" y="3009100"/>
            <a:ext cx="2876550" cy="1590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7" name="Google Shape;217;p35"/>
          <p:cNvPicPr preferRelativeResize="0"/>
          <p:nvPr/>
        </p:nvPicPr>
        <p:blipFill>
          <a:blip r:embed="rId3">
            <a:alphaModFix/>
          </a:blip>
          <a:stretch>
            <a:fillRect/>
          </a:stretch>
        </p:blipFill>
        <p:spPr>
          <a:xfrm>
            <a:off x="5460001" y="126900"/>
            <a:ext cx="2582600" cy="4713825"/>
          </a:xfrm>
          <a:prstGeom prst="rect">
            <a:avLst/>
          </a:prstGeom>
          <a:noFill/>
          <a:ln>
            <a:noFill/>
          </a:ln>
        </p:spPr>
      </p:pic>
      <p:pic>
        <p:nvPicPr>
          <p:cNvPr id="218" name="Google Shape;218;p35"/>
          <p:cNvPicPr preferRelativeResize="0"/>
          <p:nvPr/>
        </p:nvPicPr>
        <p:blipFill>
          <a:blip r:embed="rId4">
            <a:alphaModFix/>
          </a:blip>
          <a:stretch>
            <a:fillRect/>
          </a:stretch>
        </p:blipFill>
        <p:spPr>
          <a:xfrm>
            <a:off x="825000" y="467600"/>
            <a:ext cx="4032424" cy="40324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480250" y="179975"/>
            <a:ext cx="82920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6000" dirty="0"/>
              <a:t>Goodbye &amp; GOOD LUCK FROM US ALL...</a:t>
            </a:r>
            <a:endParaRPr sz="6000" dirty="0"/>
          </a:p>
        </p:txBody>
      </p:sp>
      <p:pic>
        <p:nvPicPr>
          <p:cNvPr id="224" name="Google Shape;224;p36"/>
          <p:cNvPicPr preferRelativeResize="0"/>
          <p:nvPr/>
        </p:nvPicPr>
        <p:blipFill rotWithShape="1">
          <a:blip r:embed="rId3" cstate="print">
            <a:alphaModFix/>
            <a:extLst>
              <a:ext uri="{28A0092B-C50C-407E-A947-70E740481C1C}">
                <a14:useLocalDpi xmlns:a14="http://schemas.microsoft.com/office/drawing/2010/main"/>
              </a:ext>
            </a:extLst>
          </a:blip>
          <a:srcRect l="-5594" t="-22735" b="-4626"/>
          <a:stretch/>
        </p:blipFill>
        <p:spPr>
          <a:xfrm rot="5400000">
            <a:off x="3472397" y="-510666"/>
            <a:ext cx="3175602" cy="68347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28"/>
        <p:cNvGrpSpPr/>
        <p:nvPr/>
      </p:nvGrpSpPr>
      <p:grpSpPr>
        <a:xfrm>
          <a:off x="0" y="0"/>
          <a:ext cx="0" cy="0"/>
          <a:chOff x="0" y="0"/>
          <a:chExt cx="0" cy="0"/>
        </a:xfrm>
      </p:grpSpPr>
      <p:sp>
        <p:nvSpPr>
          <p:cNvPr id="229" name="Google Shape;229;p37"/>
          <p:cNvSpPr txBox="1">
            <a:spLocks noGrp="1"/>
          </p:cNvSpPr>
          <p:nvPr>
            <p:ph type="body" idx="1"/>
          </p:nvPr>
        </p:nvSpPr>
        <p:spPr>
          <a:xfrm>
            <a:off x="1159250" y="4638300"/>
            <a:ext cx="18768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 Parry</a:t>
            </a:r>
            <a:endParaRPr sz="2400" b="1">
              <a:solidFill>
                <a:srgbClr val="000000"/>
              </a:solidFill>
            </a:endParaRPr>
          </a:p>
        </p:txBody>
      </p:sp>
      <p:sp>
        <p:nvSpPr>
          <p:cNvPr id="230" name="Google Shape;230;p37"/>
          <p:cNvSpPr txBox="1">
            <a:spLocks noGrp="1"/>
          </p:cNvSpPr>
          <p:nvPr>
            <p:ph type="body" idx="1"/>
          </p:nvPr>
        </p:nvSpPr>
        <p:spPr>
          <a:xfrm>
            <a:off x="6005188" y="4408325"/>
            <a:ext cx="23469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Newnham</a:t>
            </a:r>
            <a:endParaRPr sz="2400" b="1">
              <a:solidFill>
                <a:srgbClr val="000000"/>
              </a:solidFill>
            </a:endParaRPr>
          </a:p>
        </p:txBody>
      </p:sp>
      <p:pic>
        <p:nvPicPr>
          <p:cNvPr id="231" name="Google Shape;231;p37"/>
          <p:cNvPicPr preferRelativeResize="0"/>
          <p:nvPr/>
        </p:nvPicPr>
        <p:blipFill>
          <a:blip r:embed="rId3">
            <a:alphaModFix/>
          </a:blip>
          <a:stretch>
            <a:fillRect/>
          </a:stretch>
        </p:blipFill>
        <p:spPr>
          <a:xfrm>
            <a:off x="5563975" y="468300"/>
            <a:ext cx="2905125" cy="3781425"/>
          </a:xfrm>
          <a:prstGeom prst="rect">
            <a:avLst/>
          </a:prstGeom>
          <a:noFill/>
          <a:ln>
            <a:noFill/>
          </a:ln>
        </p:spPr>
      </p:pic>
      <p:sp>
        <p:nvSpPr>
          <p:cNvPr id="232" name="Google Shape;232;p37"/>
          <p:cNvSpPr txBox="1"/>
          <p:nvPr/>
        </p:nvSpPr>
        <p:spPr>
          <a:xfrm>
            <a:off x="501950" y="-90525"/>
            <a:ext cx="42519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b="1">
                <a:latin typeface="Source Code Pro"/>
                <a:ea typeface="Source Code Pro"/>
                <a:cs typeface="Source Code Pro"/>
                <a:sym typeface="Source Code Pro"/>
              </a:rPr>
              <a:t>VOYAGER</a:t>
            </a:r>
            <a:endParaRPr sz="6000" b="1">
              <a:latin typeface="Source Code Pro"/>
              <a:ea typeface="Source Code Pro"/>
              <a:cs typeface="Source Code Pro"/>
              <a:sym typeface="Source Code Pro"/>
            </a:endParaRPr>
          </a:p>
        </p:txBody>
      </p:sp>
      <p:pic>
        <p:nvPicPr>
          <p:cNvPr id="233" name="Google Shape;233;p3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93675" y="838275"/>
            <a:ext cx="2873102" cy="38308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37"/>
        <p:cNvGrpSpPr/>
        <p:nvPr/>
      </p:nvGrpSpPr>
      <p:grpSpPr>
        <a:xfrm>
          <a:off x="0" y="0"/>
          <a:ext cx="0" cy="0"/>
          <a:chOff x="0" y="0"/>
          <a:chExt cx="0" cy="0"/>
        </a:xfrm>
      </p:grpSpPr>
      <p:sp>
        <p:nvSpPr>
          <p:cNvPr id="238" name="Google Shape;238;p38"/>
          <p:cNvSpPr txBox="1">
            <a:spLocks noGrp="1"/>
          </p:cNvSpPr>
          <p:nvPr>
            <p:ph type="body" idx="1"/>
          </p:nvPr>
        </p:nvSpPr>
        <p:spPr>
          <a:xfrm>
            <a:off x="674075" y="4121525"/>
            <a:ext cx="33618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MacTaggart </a:t>
            </a:r>
            <a:endParaRPr sz="2400" b="1">
              <a:solidFill>
                <a:srgbClr val="000000"/>
              </a:solidFill>
            </a:endParaRPr>
          </a:p>
        </p:txBody>
      </p:sp>
      <p:sp>
        <p:nvSpPr>
          <p:cNvPr id="239" name="Google Shape;239;p38"/>
          <p:cNvSpPr txBox="1">
            <a:spLocks noGrp="1"/>
          </p:cNvSpPr>
          <p:nvPr>
            <p:ph type="body" idx="1"/>
          </p:nvPr>
        </p:nvSpPr>
        <p:spPr>
          <a:xfrm>
            <a:off x="5300700" y="4121525"/>
            <a:ext cx="34302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Da Silva</a:t>
            </a:r>
            <a:endParaRPr sz="2400" b="1">
              <a:solidFill>
                <a:srgbClr val="000000"/>
              </a:solidFill>
            </a:endParaRPr>
          </a:p>
        </p:txBody>
      </p:sp>
      <p:pic>
        <p:nvPicPr>
          <p:cNvPr id="240" name="Google Shape;240;p3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709276" y="732450"/>
            <a:ext cx="2338300" cy="3198300"/>
          </a:xfrm>
          <a:prstGeom prst="rect">
            <a:avLst/>
          </a:prstGeom>
          <a:noFill/>
          <a:ln>
            <a:noFill/>
          </a:ln>
        </p:spPr>
      </p:pic>
      <p:pic>
        <p:nvPicPr>
          <p:cNvPr id="241" name="Google Shape;241;p38"/>
          <p:cNvPicPr preferRelativeResize="0"/>
          <p:nvPr/>
        </p:nvPicPr>
        <p:blipFill>
          <a:blip r:embed="rId4">
            <a:alphaModFix/>
          </a:blip>
          <a:stretch>
            <a:fillRect/>
          </a:stretch>
        </p:blipFill>
        <p:spPr>
          <a:xfrm>
            <a:off x="674075" y="1619756"/>
            <a:ext cx="1567800" cy="2047219"/>
          </a:xfrm>
          <a:prstGeom prst="rect">
            <a:avLst/>
          </a:prstGeom>
          <a:noFill/>
          <a:ln>
            <a:noFill/>
          </a:ln>
        </p:spPr>
      </p:pic>
      <p:pic>
        <p:nvPicPr>
          <p:cNvPr id="242" name="Google Shape;242;p38"/>
          <p:cNvPicPr preferRelativeResize="0"/>
          <p:nvPr/>
        </p:nvPicPr>
        <p:blipFill>
          <a:blip r:embed="rId5">
            <a:alphaModFix/>
          </a:blip>
          <a:stretch>
            <a:fillRect/>
          </a:stretch>
        </p:blipFill>
        <p:spPr>
          <a:xfrm>
            <a:off x="2524775" y="1605775"/>
            <a:ext cx="2047225" cy="2047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6"/>
        <p:cNvGrpSpPr/>
        <p:nvPr/>
      </p:nvGrpSpPr>
      <p:grpSpPr>
        <a:xfrm>
          <a:off x="0" y="0"/>
          <a:ext cx="0" cy="0"/>
          <a:chOff x="0" y="0"/>
          <a:chExt cx="0" cy="0"/>
        </a:xfrm>
      </p:grpSpPr>
      <p:sp>
        <p:nvSpPr>
          <p:cNvPr id="247" name="Google Shape;247;p39"/>
          <p:cNvSpPr txBox="1">
            <a:spLocks noGrp="1"/>
          </p:cNvSpPr>
          <p:nvPr>
            <p:ph type="body" idx="1"/>
          </p:nvPr>
        </p:nvSpPr>
        <p:spPr>
          <a:xfrm>
            <a:off x="606650" y="4458200"/>
            <a:ext cx="43770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 Fitzpatrick</a:t>
            </a:r>
            <a:endParaRPr sz="2400" b="1">
              <a:solidFill>
                <a:srgbClr val="000000"/>
              </a:solidFill>
            </a:endParaRPr>
          </a:p>
        </p:txBody>
      </p:sp>
      <p:sp>
        <p:nvSpPr>
          <p:cNvPr id="248" name="Google Shape;248;p39"/>
          <p:cNvSpPr txBox="1">
            <a:spLocks noGrp="1"/>
          </p:cNvSpPr>
          <p:nvPr>
            <p:ph type="body" idx="1"/>
          </p:nvPr>
        </p:nvSpPr>
        <p:spPr>
          <a:xfrm>
            <a:off x="5317450" y="4495600"/>
            <a:ext cx="43770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Corbett</a:t>
            </a:r>
            <a:endParaRPr sz="2400" b="1">
              <a:solidFill>
                <a:srgbClr val="000000"/>
              </a:solidFill>
            </a:endParaRPr>
          </a:p>
        </p:txBody>
      </p:sp>
      <p:pic>
        <p:nvPicPr>
          <p:cNvPr id="249" name="Google Shape;249;p39"/>
          <p:cNvPicPr preferRelativeResize="0"/>
          <p:nvPr/>
        </p:nvPicPr>
        <p:blipFill>
          <a:blip r:embed="rId3">
            <a:alphaModFix/>
          </a:blip>
          <a:stretch>
            <a:fillRect/>
          </a:stretch>
        </p:blipFill>
        <p:spPr>
          <a:xfrm>
            <a:off x="5661126" y="554100"/>
            <a:ext cx="3070125" cy="3511200"/>
          </a:xfrm>
          <a:prstGeom prst="rect">
            <a:avLst/>
          </a:prstGeom>
          <a:noFill/>
          <a:ln>
            <a:noFill/>
          </a:ln>
        </p:spPr>
      </p:pic>
      <p:sp>
        <p:nvSpPr>
          <p:cNvPr id="250" name="Google Shape;250;p39"/>
          <p:cNvSpPr txBox="1"/>
          <p:nvPr/>
        </p:nvSpPr>
        <p:spPr>
          <a:xfrm>
            <a:off x="606650" y="94250"/>
            <a:ext cx="4251900" cy="8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a:latin typeface="Source Code Pro"/>
                <a:ea typeface="Source Code Pro"/>
                <a:cs typeface="Source Code Pro"/>
                <a:sym typeface="Source Code Pro"/>
              </a:rPr>
              <a:t>PIONEER</a:t>
            </a:r>
            <a:endParaRPr sz="7200" b="1">
              <a:latin typeface="Source Code Pro"/>
              <a:ea typeface="Source Code Pro"/>
              <a:cs typeface="Source Code Pro"/>
              <a:sym typeface="Source Code Pro"/>
            </a:endParaRPr>
          </a:p>
        </p:txBody>
      </p:sp>
      <p:pic>
        <p:nvPicPr>
          <p:cNvPr id="251" name="Google Shape;251;p39"/>
          <p:cNvPicPr preferRelativeResize="0"/>
          <p:nvPr/>
        </p:nvPicPr>
        <p:blipFill>
          <a:blip r:embed="rId4">
            <a:alphaModFix/>
          </a:blip>
          <a:stretch>
            <a:fillRect/>
          </a:stretch>
        </p:blipFill>
        <p:spPr>
          <a:xfrm>
            <a:off x="2836925" y="1199776"/>
            <a:ext cx="2404957" cy="2928375"/>
          </a:xfrm>
          <a:prstGeom prst="rect">
            <a:avLst/>
          </a:prstGeom>
          <a:noFill/>
          <a:ln>
            <a:noFill/>
          </a:ln>
        </p:spPr>
      </p:pic>
      <p:pic>
        <p:nvPicPr>
          <p:cNvPr id="252" name="Google Shape;252;p39"/>
          <p:cNvPicPr preferRelativeResize="0"/>
          <p:nvPr/>
        </p:nvPicPr>
        <p:blipFill>
          <a:blip r:embed="rId5">
            <a:alphaModFix/>
          </a:blip>
          <a:stretch>
            <a:fillRect/>
          </a:stretch>
        </p:blipFill>
        <p:spPr>
          <a:xfrm>
            <a:off x="293500" y="1156126"/>
            <a:ext cx="2331425" cy="3268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56"/>
        <p:cNvGrpSpPr/>
        <p:nvPr/>
      </p:nvGrpSpPr>
      <p:grpSpPr>
        <a:xfrm>
          <a:off x="0" y="0"/>
          <a:ext cx="0" cy="0"/>
          <a:chOff x="0" y="0"/>
          <a:chExt cx="0" cy="0"/>
        </a:xfrm>
      </p:grpSpPr>
      <p:sp>
        <p:nvSpPr>
          <p:cNvPr id="257" name="Google Shape;257;p40"/>
          <p:cNvSpPr txBox="1">
            <a:spLocks noGrp="1"/>
          </p:cNvSpPr>
          <p:nvPr>
            <p:ph type="body" idx="1"/>
          </p:nvPr>
        </p:nvSpPr>
        <p:spPr>
          <a:xfrm>
            <a:off x="4674300" y="4419350"/>
            <a:ext cx="4377000" cy="505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3000" b="1">
                <a:solidFill>
                  <a:srgbClr val="000000"/>
                </a:solidFill>
              </a:rPr>
              <a:t>Mr Leonard</a:t>
            </a:r>
            <a:endParaRPr sz="3000" b="1">
              <a:solidFill>
                <a:srgbClr val="000000"/>
              </a:solidFill>
            </a:endParaRPr>
          </a:p>
        </p:txBody>
      </p:sp>
      <p:sp>
        <p:nvSpPr>
          <p:cNvPr id="258" name="Google Shape;258;p40"/>
          <p:cNvSpPr txBox="1">
            <a:spLocks noGrp="1"/>
          </p:cNvSpPr>
          <p:nvPr>
            <p:ph type="body" idx="1"/>
          </p:nvPr>
        </p:nvSpPr>
        <p:spPr>
          <a:xfrm>
            <a:off x="158000" y="4360725"/>
            <a:ext cx="4377000" cy="505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3000" b="1">
                <a:solidFill>
                  <a:srgbClr val="000000"/>
                </a:solidFill>
              </a:rPr>
              <a:t>Miss Madeddu</a:t>
            </a:r>
            <a:endParaRPr sz="3000" b="1">
              <a:solidFill>
                <a:srgbClr val="000000"/>
              </a:solidFill>
            </a:endParaRPr>
          </a:p>
        </p:txBody>
      </p:sp>
      <p:pic>
        <p:nvPicPr>
          <p:cNvPr id="259" name="Google Shape;259;p40"/>
          <p:cNvPicPr preferRelativeResize="0"/>
          <p:nvPr/>
        </p:nvPicPr>
        <p:blipFill>
          <a:blip r:embed="rId3">
            <a:alphaModFix/>
          </a:blip>
          <a:stretch>
            <a:fillRect/>
          </a:stretch>
        </p:blipFill>
        <p:spPr>
          <a:xfrm>
            <a:off x="4906250" y="835527"/>
            <a:ext cx="3947601" cy="2960725"/>
          </a:xfrm>
          <a:prstGeom prst="rect">
            <a:avLst/>
          </a:prstGeom>
          <a:noFill/>
          <a:ln>
            <a:noFill/>
          </a:ln>
        </p:spPr>
      </p:pic>
      <p:pic>
        <p:nvPicPr>
          <p:cNvPr id="260" name="Google Shape;260;p40"/>
          <p:cNvPicPr preferRelativeResize="0"/>
          <p:nvPr/>
        </p:nvPicPr>
        <p:blipFill>
          <a:blip r:embed="rId4">
            <a:alphaModFix/>
          </a:blip>
          <a:stretch>
            <a:fillRect/>
          </a:stretch>
        </p:blipFill>
        <p:spPr>
          <a:xfrm>
            <a:off x="966425" y="693383"/>
            <a:ext cx="2760159" cy="3583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64"/>
        <p:cNvGrpSpPr/>
        <p:nvPr/>
      </p:nvGrpSpPr>
      <p:grpSpPr>
        <a:xfrm>
          <a:off x="0" y="0"/>
          <a:ext cx="0" cy="0"/>
          <a:chOff x="0" y="0"/>
          <a:chExt cx="0" cy="0"/>
        </a:xfrm>
      </p:grpSpPr>
      <p:sp>
        <p:nvSpPr>
          <p:cNvPr id="265" name="Google Shape;265;p41"/>
          <p:cNvSpPr txBox="1">
            <a:spLocks noGrp="1"/>
          </p:cNvSpPr>
          <p:nvPr>
            <p:ph type="body" idx="1"/>
          </p:nvPr>
        </p:nvSpPr>
        <p:spPr>
          <a:xfrm>
            <a:off x="1165900" y="4464425"/>
            <a:ext cx="18768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Rowe</a:t>
            </a:r>
            <a:endParaRPr sz="2400" b="1">
              <a:solidFill>
                <a:srgbClr val="000000"/>
              </a:solidFill>
            </a:endParaRPr>
          </a:p>
        </p:txBody>
      </p:sp>
      <p:sp>
        <p:nvSpPr>
          <p:cNvPr id="266" name="Google Shape;266;p41"/>
          <p:cNvSpPr txBox="1">
            <a:spLocks noGrp="1"/>
          </p:cNvSpPr>
          <p:nvPr>
            <p:ph type="body" idx="1"/>
          </p:nvPr>
        </p:nvSpPr>
        <p:spPr>
          <a:xfrm>
            <a:off x="5780351" y="4408325"/>
            <a:ext cx="25716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McDonald</a:t>
            </a:r>
            <a:endParaRPr sz="2400" b="1">
              <a:solidFill>
                <a:srgbClr val="000000"/>
              </a:solidFill>
            </a:endParaRPr>
          </a:p>
        </p:txBody>
      </p:sp>
      <p:sp>
        <p:nvSpPr>
          <p:cNvPr id="267" name="Google Shape;267;p41"/>
          <p:cNvSpPr txBox="1"/>
          <p:nvPr/>
        </p:nvSpPr>
        <p:spPr>
          <a:xfrm>
            <a:off x="143600" y="94250"/>
            <a:ext cx="5162400" cy="6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b="1">
                <a:latin typeface="Source Code Pro"/>
                <a:ea typeface="Source Code Pro"/>
                <a:cs typeface="Source Code Pro"/>
                <a:sym typeface="Source Code Pro"/>
              </a:rPr>
              <a:t>DISCOVERY</a:t>
            </a:r>
            <a:endParaRPr sz="7200" b="1">
              <a:latin typeface="Source Code Pro"/>
              <a:ea typeface="Source Code Pro"/>
              <a:cs typeface="Source Code Pro"/>
              <a:sym typeface="Source Code Pro"/>
            </a:endParaRPr>
          </a:p>
        </p:txBody>
      </p:sp>
      <p:pic>
        <p:nvPicPr>
          <p:cNvPr id="268" name="Google Shape;268;p41"/>
          <p:cNvPicPr preferRelativeResize="0"/>
          <p:nvPr/>
        </p:nvPicPr>
        <p:blipFill>
          <a:blip r:embed="rId3">
            <a:alphaModFix/>
          </a:blip>
          <a:stretch>
            <a:fillRect/>
          </a:stretch>
        </p:blipFill>
        <p:spPr>
          <a:xfrm>
            <a:off x="931725" y="1281650"/>
            <a:ext cx="2571750" cy="3086100"/>
          </a:xfrm>
          <a:prstGeom prst="rect">
            <a:avLst/>
          </a:prstGeom>
          <a:noFill/>
          <a:ln>
            <a:noFill/>
          </a:ln>
        </p:spPr>
      </p:pic>
      <p:pic>
        <p:nvPicPr>
          <p:cNvPr id="269" name="Google Shape;269;p41"/>
          <p:cNvPicPr preferRelativeResize="0"/>
          <p:nvPr/>
        </p:nvPicPr>
        <p:blipFill>
          <a:blip r:embed="rId4">
            <a:alphaModFix/>
          </a:blip>
          <a:stretch>
            <a:fillRect/>
          </a:stretch>
        </p:blipFill>
        <p:spPr>
          <a:xfrm>
            <a:off x="5620500" y="360900"/>
            <a:ext cx="3116486" cy="4103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72520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a:t>ENDEAVOUR</a:t>
            </a:r>
            <a:endParaRPr sz="6000"/>
          </a:p>
          <a:p>
            <a:pPr marL="0" lvl="0" indent="0" algn="ctr" rtl="0">
              <a:spcBef>
                <a:spcPts val="0"/>
              </a:spcBef>
              <a:spcAft>
                <a:spcPts val="0"/>
              </a:spcAft>
              <a:buNone/>
            </a:pPr>
            <a:r>
              <a:rPr lang="en-GB" sz="6000"/>
              <a:t>Mr PARSONS</a:t>
            </a:r>
            <a:endParaRPr sz="6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73"/>
        <p:cNvGrpSpPr/>
        <p:nvPr/>
      </p:nvGrpSpPr>
      <p:grpSpPr>
        <a:xfrm>
          <a:off x="0" y="0"/>
          <a:ext cx="0" cy="0"/>
          <a:chOff x="0" y="0"/>
          <a:chExt cx="0" cy="0"/>
        </a:xfrm>
      </p:grpSpPr>
      <p:sp>
        <p:nvSpPr>
          <p:cNvPr id="274" name="Google Shape;274;p42"/>
          <p:cNvSpPr txBox="1">
            <a:spLocks noGrp="1"/>
          </p:cNvSpPr>
          <p:nvPr>
            <p:ph type="body" idx="1"/>
          </p:nvPr>
        </p:nvSpPr>
        <p:spPr>
          <a:xfrm>
            <a:off x="2710050" y="3032775"/>
            <a:ext cx="2934600" cy="140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000000"/>
                </a:solidFill>
              </a:rPr>
              <a:t>Mrs Garrick </a:t>
            </a:r>
            <a:endParaRPr sz="2400" b="1">
              <a:solidFill>
                <a:srgbClr val="000000"/>
              </a:solidFill>
            </a:endParaRPr>
          </a:p>
          <a:p>
            <a:pPr marL="0" lvl="0" indent="0" algn="ctr" rtl="0">
              <a:spcBef>
                <a:spcPts val="1600"/>
              </a:spcBef>
              <a:spcAft>
                <a:spcPts val="0"/>
              </a:spcAft>
              <a:buNone/>
            </a:pPr>
            <a:r>
              <a:rPr lang="en-GB" sz="2400" b="1">
                <a:solidFill>
                  <a:srgbClr val="000000"/>
                </a:solidFill>
              </a:rPr>
              <a:t>(I was 16 once) </a:t>
            </a:r>
            <a:endParaRPr sz="2400" b="1">
              <a:solidFill>
                <a:srgbClr val="000000"/>
              </a:solidFill>
            </a:endParaRPr>
          </a:p>
          <a:p>
            <a:pPr marL="0" lvl="0" indent="0" algn="ctr" rtl="0">
              <a:spcBef>
                <a:spcPts val="1600"/>
              </a:spcBef>
              <a:spcAft>
                <a:spcPts val="1600"/>
              </a:spcAft>
              <a:buNone/>
            </a:pPr>
            <a:endParaRPr sz="2400" b="1">
              <a:solidFill>
                <a:srgbClr val="000000"/>
              </a:solidFill>
            </a:endParaRPr>
          </a:p>
        </p:txBody>
      </p:sp>
      <p:sp>
        <p:nvSpPr>
          <p:cNvPr id="275" name="Google Shape;275;p42"/>
          <p:cNvSpPr txBox="1">
            <a:spLocks noGrp="1"/>
          </p:cNvSpPr>
          <p:nvPr>
            <p:ph type="body" idx="1"/>
          </p:nvPr>
        </p:nvSpPr>
        <p:spPr>
          <a:xfrm>
            <a:off x="-146425" y="4257525"/>
            <a:ext cx="30675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 Anderson (really it is!)</a:t>
            </a:r>
            <a:endParaRPr sz="2400" b="1">
              <a:solidFill>
                <a:srgbClr val="000000"/>
              </a:solidFill>
            </a:endParaRPr>
          </a:p>
        </p:txBody>
      </p:sp>
      <p:sp>
        <p:nvSpPr>
          <p:cNvPr id="276" name="Google Shape;276;p42"/>
          <p:cNvSpPr txBox="1"/>
          <p:nvPr/>
        </p:nvSpPr>
        <p:spPr>
          <a:xfrm>
            <a:off x="143600" y="94250"/>
            <a:ext cx="5162400" cy="6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7200" b="1">
              <a:latin typeface="Source Code Pro"/>
              <a:ea typeface="Source Code Pro"/>
              <a:cs typeface="Source Code Pro"/>
              <a:sym typeface="Source Code Pro"/>
            </a:endParaRPr>
          </a:p>
        </p:txBody>
      </p:sp>
      <p:pic>
        <p:nvPicPr>
          <p:cNvPr id="277" name="Google Shape;277;p42"/>
          <p:cNvPicPr preferRelativeResize="0"/>
          <p:nvPr/>
        </p:nvPicPr>
        <p:blipFill>
          <a:blip r:embed="rId3">
            <a:alphaModFix/>
          </a:blip>
          <a:stretch>
            <a:fillRect/>
          </a:stretch>
        </p:blipFill>
        <p:spPr>
          <a:xfrm>
            <a:off x="490675" y="518325"/>
            <a:ext cx="1565025" cy="3739200"/>
          </a:xfrm>
          <a:prstGeom prst="rect">
            <a:avLst/>
          </a:prstGeom>
          <a:noFill/>
          <a:ln>
            <a:noFill/>
          </a:ln>
        </p:spPr>
      </p:pic>
      <p:sp>
        <p:nvSpPr>
          <p:cNvPr id="278" name="Google Shape;278;p42"/>
          <p:cNvSpPr txBox="1">
            <a:spLocks noGrp="1"/>
          </p:cNvSpPr>
          <p:nvPr>
            <p:ph type="body" idx="1"/>
          </p:nvPr>
        </p:nvSpPr>
        <p:spPr>
          <a:xfrm>
            <a:off x="6299000" y="3215025"/>
            <a:ext cx="2613900" cy="1042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 Hastings aged 20(Sorry … I was never a teenager)</a:t>
            </a:r>
            <a:endParaRPr sz="2400" b="1">
              <a:solidFill>
                <a:srgbClr val="000000"/>
              </a:solidFill>
            </a:endParaRPr>
          </a:p>
        </p:txBody>
      </p:sp>
      <p:pic>
        <p:nvPicPr>
          <p:cNvPr id="279" name="Google Shape;279;p4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485500" y="433988"/>
            <a:ext cx="3222500" cy="2416849"/>
          </a:xfrm>
          <a:prstGeom prst="rect">
            <a:avLst/>
          </a:prstGeom>
          <a:noFill/>
          <a:ln>
            <a:noFill/>
          </a:ln>
        </p:spPr>
      </p:pic>
      <p:pic>
        <p:nvPicPr>
          <p:cNvPr id="280" name="Google Shape;280;p4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78300" y="303400"/>
            <a:ext cx="2934600" cy="26780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84"/>
        <p:cNvGrpSpPr/>
        <p:nvPr/>
      </p:nvGrpSpPr>
      <p:grpSpPr>
        <a:xfrm>
          <a:off x="0" y="0"/>
          <a:ext cx="0" cy="0"/>
          <a:chOff x="0" y="0"/>
          <a:chExt cx="0" cy="0"/>
        </a:xfrm>
      </p:grpSpPr>
      <p:sp>
        <p:nvSpPr>
          <p:cNvPr id="285" name="Google Shape;285;p43"/>
          <p:cNvSpPr txBox="1">
            <a:spLocks noGrp="1"/>
          </p:cNvSpPr>
          <p:nvPr>
            <p:ph type="body" idx="1"/>
          </p:nvPr>
        </p:nvSpPr>
        <p:spPr>
          <a:xfrm>
            <a:off x="257500" y="4264925"/>
            <a:ext cx="23673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 Parsons</a:t>
            </a:r>
            <a:endParaRPr sz="2400" b="1">
              <a:solidFill>
                <a:srgbClr val="000000"/>
              </a:solidFill>
            </a:endParaRPr>
          </a:p>
        </p:txBody>
      </p:sp>
      <p:sp>
        <p:nvSpPr>
          <p:cNvPr id="286" name="Google Shape;286;p43"/>
          <p:cNvSpPr txBox="1">
            <a:spLocks noGrp="1"/>
          </p:cNvSpPr>
          <p:nvPr>
            <p:ph type="body" idx="1"/>
          </p:nvPr>
        </p:nvSpPr>
        <p:spPr>
          <a:xfrm>
            <a:off x="4246448" y="4331226"/>
            <a:ext cx="18768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dirty="0">
                <a:solidFill>
                  <a:srgbClr val="000000"/>
                </a:solidFill>
              </a:rPr>
              <a:t>Mrs Heath</a:t>
            </a:r>
            <a:endParaRPr sz="2400" b="1" dirty="0">
              <a:solidFill>
                <a:srgbClr val="000000"/>
              </a:solidFill>
            </a:endParaRPr>
          </a:p>
        </p:txBody>
      </p:sp>
      <p:sp>
        <p:nvSpPr>
          <p:cNvPr id="287" name="Google Shape;287;p43"/>
          <p:cNvSpPr txBox="1">
            <a:spLocks noGrp="1"/>
          </p:cNvSpPr>
          <p:nvPr>
            <p:ph type="body" idx="1"/>
          </p:nvPr>
        </p:nvSpPr>
        <p:spPr>
          <a:xfrm>
            <a:off x="7160025" y="4414550"/>
            <a:ext cx="1876800" cy="527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Mrs Gee</a:t>
            </a:r>
            <a:endParaRPr sz="2400" b="1">
              <a:solidFill>
                <a:srgbClr val="000000"/>
              </a:solidFill>
            </a:endParaRPr>
          </a:p>
        </p:txBody>
      </p:sp>
      <p:pic>
        <p:nvPicPr>
          <p:cNvPr id="288" name="Google Shape;288;p43"/>
          <p:cNvPicPr preferRelativeResize="0"/>
          <p:nvPr/>
        </p:nvPicPr>
        <p:blipFill>
          <a:blip r:embed="rId3">
            <a:alphaModFix/>
          </a:blip>
          <a:stretch>
            <a:fillRect/>
          </a:stretch>
        </p:blipFill>
        <p:spPr>
          <a:xfrm>
            <a:off x="96000" y="1218450"/>
            <a:ext cx="3560250" cy="3046475"/>
          </a:xfrm>
          <a:prstGeom prst="rect">
            <a:avLst/>
          </a:prstGeom>
          <a:noFill/>
          <a:ln>
            <a:noFill/>
          </a:ln>
        </p:spPr>
      </p:pic>
      <p:pic>
        <p:nvPicPr>
          <p:cNvPr id="289" name="Google Shape;289;p43"/>
          <p:cNvPicPr preferRelativeResize="0"/>
          <p:nvPr/>
        </p:nvPicPr>
        <p:blipFill>
          <a:blip r:embed="rId4">
            <a:alphaModFix/>
          </a:blip>
          <a:stretch>
            <a:fillRect/>
          </a:stretch>
        </p:blipFill>
        <p:spPr>
          <a:xfrm>
            <a:off x="3802351" y="1376500"/>
            <a:ext cx="2639600" cy="2730376"/>
          </a:xfrm>
          <a:prstGeom prst="rect">
            <a:avLst/>
          </a:prstGeom>
          <a:noFill/>
          <a:ln>
            <a:noFill/>
          </a:ln>
        </p:spPr>
      </p:pic>
      <p:sp>
        <p:nvSpPr>
          <p:cNvPr id="290" name="Google Shape;290;p43"/>
          <p:cNvSpPr txBox="1"/>
          <p:nvPr/>
        </p:nvSpPr>
        <p:spPr>
          <a:xfrm>
            <a:off x="96000" y="45450"/>
            <a:ext cx="4946700" cy="8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500" b="1">
                <a:latin typeface="Source Code Pro"/>
                <a:ea typeface="Source Code Pro"/>
                <a:cs typeface="Source Code Pro"/>
                <a:sym typeface="Source Code Pro"/>
              </a:rPr>
              <a:t>ENDEAVOUR</a:t>
            </a:r>
            <a:endParaRPr sz="6500" b="1">
              <a:latin typeface="Source Code Pro"/>
              <a:ea typeface="Source Code Pro"/>
              <a:cs typeface="Source Code Pro"/>
              <a:sym typeface="Source Code Pro"/>
            </a:endParaRPr>
          </a:p>
        </p:txBody>
      </p:sp>
      <p:pic>
        <p:nvPicPr>
          <p:cNvPr id="291" name="Google Shape;291;p4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588052" y="1306263"/>
            <a:ext cx="2448774" cy="2870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5"/>
        <p:cNvGrpSpPr/>
        <p:nvPr/>
      </p:nvGrpSpPr>
      <p:grpSpPr>
        <a:xfrm>
          <a:off x="0" y="0"/>
          <a:ext cx="0" cy="0"/>
          <a:chOff x="0" y="0"/>
          <a:chExt cx="0" cy="0"/>
        </a:xfrm>
      </p:grpSpPr>
      <p:sp>
        <p:nvSpPr>
          <p:cNvPr id="296" name="Google Shape;296;p44"/>
          <p:cNvSpPr txBox="1">
            <a:spLocks noGrp="1"/>
          </p:cNvSpPr>
          <p:nvPr>
            <p:ph type="body" idx="1"/>
          </p:nvPr>
        </p:nvSpPr>
        <p:spPr>
          <a:xfrm>
            <a:off x="988875" y="4222075"/>
            <a:ext cx="28476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Miss Froud</a:t>
            </a:r>
            <a:endParaRPr sz="2400" b="1">
              <a:solidFill>
                <a:srgbClr val="000000"/>
              </a:solidFill>
            </a:endParaRPr>
          </a:p>
        </p:txBody>
      </p:sp>
      <p:sp>
        <p:nvSpPr>
          <p:cNvPr id="297" name="Google Shape;297;p44"/>
          <p:cNvSpPr txBox="1">
            <a:spLocks noGrp="1"/>
          </p:cNvSpPr>
          <p:nvPr>
            <p:ph type="body" idx="1"/>
          </p:nvPr>
        </p:nvSpPr>
        <p:spPr>
          <a:xfrm>
            <a:off x="6174100" y="4183875"/>
            <a:ext cx="23673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a:solidFill>
                  <a:srgbClr val="000000"/>
                </a:solidFill>
              </a:rPr>
              <a:t>Mr Morris</a:t>
            </a:r>
            <a:endParaRPr sz="2400" b="1">
              <a:solidFill>
                <a:srgbClr val="000000"/>
              </a:solidFill>
            </a:endParaRPr>
          </a:p>
        </p:txBody>
      </p:sp>
      <p:pic>
        <p:nvPicPr>
          <p:cNvPr id="298" name="Google Shape;298;p4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97225" y="404650"/>
            <a:ext cx="2484225" cy="3621100"/>
          </a:xfrm>
          <a:prstGeom prst="rect">
            <a:avLst/>
          </a:prstGeom>
          <a:noFill/>
          <a:ln>
            <a:noFill/>
          </a:ln>
        </p:spPr>
      </p:pic>
      <p:pic>
        <p:nvPicPr>
          <p:cNvPr id="299" name="Google Shape;299;p44"/>
          <p:cNvPicPr preferRelativeResize="0"/>
          <p:nvPr/>
        </p:nvPicPr>
        <p:blipFill>
          <a:blip r:embed="rId4">
            <a:alphaModFix/>
          </a:blip>
          <a:stretch>
            <a:fillRect/>
          </a:stretch>
        </p:blipFill>
        <p:spPr>
          <a:xfrm>
            <a:off x="1045050" y="404650"/>
            <a:ext cx="2791421" cy="3727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03"/>
        <p:cNvGrpSpPr/>
        <p:nvPr/>
      </p:nvGrpSpPr>
      <p:grpSpPr>
        <a:xfrm>
          <a:off x="0" y="0"/>
          <a:ext cx="0" cy="0"/>
          <a:chOff x="0" y="0"/>
          <a:chExt cx="0" cy="0"/>
        </a:xfrm>
      </p:grpSpPr>
      <p:sp>
        <p:nvSpPr>
          <p:cNvPr id="304" name="Google Shape;304;p45"/>
          <p:cNvSpPr txBox="1">
            <a:spLocks noGrp="1"/>
          </p:cNvSpPr>
          <p:nvPr>
            <p:ph type="body" idx="1"/>
          </p:nvPr>
        </p:nvSpPr>
        <p:spPr>
          <a:xfrm>
            <a:off x="723500" y="4080300"/>
            <a:ext cx="3778200" cy="50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3600" b="1">
                <a:solidFill>
                  <a:srgbClr val="000000"/>
                </a:solidFill>
              </a:rPr>
              <a:t>Mr Parsons</a:t>
            </a:r>
            <a:endParaRPr sz="3600" b="1">
              <a:solidFill>
                <a:srgbClr val="000000"/>
              </a:solidFill>
            </a:endParaRPr>
          </a:p>
        </p:txBody>
      </p:sp>
      <p:pic>
        <p:nvPicPr>
          <p:cNvPr id="305" name="Google Shape;305;p45"/>
          <p:cNvPicPr preferRelativeResize="0"/>
          <p:nvPr/>
        </p:nvPicPr>
        <p:blipFill>
          <a:blip r:embed="rId3">
            <a:alphaModFix/>
          </a:blip>
          <a:stretch>
            <a:fillRect/>
          </a:stretch>
        </p:blipFill>
        <p:spPr>
          <a:xfrm>
            <a:off x="1165325" y="972300"/>
            <a:ext cx="3560250" cy="3046475"/>
          </a:xfrm>
          <a:prstGeom prst="rect">
            <a:avLst/>
          </a:prstGeom>
          <a:noFill/>
          <a:ln>
            <a:noFill/>
          </a:ln>
        </p:spPr>
      </p:pic>
      <p:pic>
        <p:nvPicPr>
          <p:cNvPr id="306" name="Google Shape;306;p45"/>
          <p:cNvPicPr preferRelativeResize="0"/>
          <p:nvPr/>
        </p:nvPicPr>
        <p:blipFill>
          <a:blip r:embed="rId4">
            <a:alphaModFix/>
          </a:blip>
          <a:stretch>
            <a:fillRect/>
          </a:stretch>
        </p:blipFill>
        <p:spPr>
          <a:xfrm>
            <a:off x="523450" y="328250"/>
            <a:ext cx="1307050" cy="1887975"/>
          </a:xfrm>
          <a:prstGeom prst="rect">
            <a:avLst/>
          </a:prstGeom>
          <a:noFill/>
          <a:ln>
            <a:noFill/>
          </a:ln>
        </p:spPr>
      </p:pic>
      <p:pic>
        <p:nvPicPr>
          <p:cNvPr id="307" name="Google Shape;307;p45"/>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385500" y="525263"/>
            <a:ext cx="3377501" cy="409297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F5F0-F4A6-41DC-A115-BCFC2ED42CAF}"/>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Photos Video</a:t>
            </a:r>
          </a:p>
        </p:txBody>
      </p:sp>
      <p:sp>
        <p:nvSpPr>
          <p:cNvPr id="3" name="Text Placeholder 2">
            <a:extLst>
              <a:ext uri="{FF2B5EF4-FFF2-40B4-BE49-F238E27FC236}">
                <a16:creationId xmlns:a16="http://schemas.microsoft.com/office/drawing/2014/main" id="{96AF3B78-74E8-4568-B55A-7E95287F1F3B}"/>
              </a:ext>
            </a:extLst>
          </p:cNvPr>
          <p:cNvSpPr>
            <a:spLocks noGrp="1"/>
          </p:cNvSpPr>
          <p:nvPr>
            <p:ph type="body" idx="1"/>
          </p:nvPr>
        </p:nvSpPr>
        <p:spPr/>
        <p:txBody>
          <a:bodyPr/>
          <a:lstStyle/>
          <a:p>
            <a:r>
              <a:rPr lang="en-GB" dirty="0"/>
              <a:t>In the real assembly, the </a:t>
            </a:r>
            <a:r>
              <a:rPr lang="en-GB" b="1" dirty="0"/>
              <a:t>shortened, unfinished </a:t>
            </a:r>
            <a:r>
              <a:rPr lang="en-GB" dirty="0"/>
              <a:t>photos video was played to students.</a:t>
            </a:r>
          </a:p>
          <a:p>
            <a:pPr lvl="1"/>
            <a:r>
              <a:rPr lang="en-GB" dirty="0"/>
              <a:t>You can find the </a:t>
            </a:r>
            <a:r>
              <a:rPr lang="en-GB" b="1" dirty="0"/>
              <a:t>short </a:t>
            </a:r>
            <a:r>
              <a:rPr lang="en-GB" dirty="0"/>
              <a:t>video here: </a:t>
            </a:r>
            <a:r>
              <a:rPr lang="en-GB" dirty="0">
                <a:hlinkClick r:id="rId2"/>
              </a:rPr>
              <a:t>https://youtu.be/eJvJbOf-pVY</a:t>
            </a:r>
            <a:endParaRPr lang="en-GB" dirty="0"/>
          </a:p>
          <a:p>
            <a:pPr marL="596900" lvl="1" indent="0">
              <a:buNone/>
            </a:pPr>
            <a:endParaRPr lang="en-GB" dirty="0"/>
          </a:p>
          <a:p>
            <a:r>
              <a:rPr lang="en-GB" dirty="0"/>
              <a:t>The </a:t>
            </a:r>
            <a:r>
              <a:rPr lang="en-GB" b="1" dirty="0"/>
              <a:t>longer video </a:t>
            </a:r>
            <a:r>
              <a:rPr lang="en-GB" dirty="0"/>
              <a:t>is available from the </a:t>
            </a:r>
            <a:r>
              <a:rPr lang="en-GB" b="1" dirty="0"/>
              <a:t>Oathall Leavers website</a:t>
            </a:r>
            <a:r>
              <a:rPr lang="en-GB" dirty="0"/>
              <a:t>: </a:t>
            </a:r>
            <a:r>
              <a:rPr lang="en-GB" dirty="0">
                <a:hlinkClick r:id="rId3"/>
              </a:rPr>
              <a:t>https://oathall-leavers.web.app/</a:t>
            </a:r>
            <a:endParaRPr lang="en-GB" dirty="0"/>
          </a:p>
        </p:txBody>
      </p:sp>
    </p:spTree>
    <p:extLst>
      <p:ext uri="{BB962C8B-B14F-4D97-AF65-F5344CB8AC3E}">
        <p14:creationId xmlns:p14="http://schemas.microsoft.com/office/powerpoint/2010/main" val="185054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717250" y="369000"/>
            <a:ext cx="29250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Huge Thanks to</a:t>
            </a:r>
            <a:endParaRPr/>
          </a:p>
        </p:txBody>
      </p:sp>
      <p:sp>
        <p:nvSpPr>
          <p:cNvPr id="73" name="Google Shape;73;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0000FF"/>
                </a:solidFill>
              </a:rPr>
              <a:t>Mrs Heath and Mrs Gee </a:t>
            </a:r>
            <a:endParaRPr sz="3000">
              <a:solidFill>
                <a:srgbClr val="0000FF"/>
              </a:solidFill>
            </a:endParaRPr>
          </a:p>
          <a:p>
            <a:pPr marL="0" lvl="0" indent="0" algn="l" rtl="0">
              <a:spcBef>
                <a:spcPts val="1600"/>
              </a:spcBef>
              <a:spcAft>
                <a:spcPts val="0"/>
              </a:spcAft>
              <a:buNone/>
            </a:pPr>
            <a:r>
              <a:rPr lang="en-GB" sz="3000">
                <a:solidFill>
                  <a:srgbClr val="0000FF"/>
                </a:solidFill>
              </a:rPr>
              <a:t>Ms Froud and Mr Morris</a:t>
            </a:r>
            <a:endParaRPr sz="3000">
              <a:solidFill>
                <a:srgbClr val="0000FF"/>
              </a:solidFill>
            </a:endParaRPr>
          </a:p>
          <a:p>
            <a:pPr marL="0" lvl="0" indent="0" algn="l" rtl="0">
              <a:spcBef>
                <a:spcPts val="1600"/>
              </a:spcBef>
              <a:spcAft>
                <a:spcPts val="0"/>
              </a:spcAft>
              <a:buNone/>
            </a:pPr>
            <a:r>
              <a:rPr lang="en-GB" sz="3000">
                <a:solidFill>
                  <a:srgbClr val="0000FF"/>
                </a:solidFill>
              </a:rPr>
              <a:t>Grace Bartlett  Alex Martin</a:t>
            </a:r>
            <a:endParaRPr sz="3000">
              <a:solidFill>
                <a:srgbClr val="0000FF"/>
              </a:solidFill>
            </a:endParaRPr>
          </a:p>
          <a:p>
            <a:pPr marL="0" lvl="0" indent="0" algn="l" rtl="0">
              <a:spcBef>
                <a:spcPts val="1600"/>
              </a:spcBef>
              <a:spcAft>
                <a:spcPts val="0"/>
              </a:spcAft>
              <a:buNone/>
            </a:pPr>
            <a:r>
              <a:rPr lang="en-GB" sz="3000">
                <a:solidFill>
                  <a:srgbClr val="0000FF"/>
                </a:solidFill>
              </a:rPr>
              <a:t>We will miss you all</a:t>
            </a:r>
            <a:endParaRPr sz="3000">
              <a:solidFill>
                <a:srgbClr val="0000FF"/>
              </a:solidFill>
            </a:endParaRPr>
          </a:p>
          <a:p>
            <a:pPr marL="0" lvl="0" indent="0" algn="l" rtl="0">
              <a:spcBef>
                <a:spcPts val="1600"/>
              </a:spcBef>
              <a:spcAft>
                <a:spcPts val="0"/>
              </a:spcAft>
              <a:buNone/>
            </a:pPr>
            <a:r>
              <a:rPr lang="en-GB" sz="3000">
                <a:solidFill>
                  <a:srgbClr val="0000FF"/>
                </a:solidFill>
              </a:rPr>
              <a:t> </a:t>
            </a:r>
            <a:endParaRPr sz="3000">
              <a:solidFill>
                <a:srgbClr val="0000FF"/>
              </a:solidFill>
            </a:endParaRPr>
          </a:p>
          <a:p>
            <a:pPr marL="0" lvl="0" indent="0" algn="l" rtl="0">
              <a:spcBef>
                <a:spcPts val="1600"/>
              </a:spcBef>
              <a:spcAft>
                <a:spcPts val="1600"/>
              </a:spcAft>
              <a:buNone/>
            </a:pPr>
            <a:endParaRPr sz="3000">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37175" y="24800"/>
            <a:ext cx="9144000" cy="5143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p:nvPr/>
        </p:nvSpPr>
        <p:spPr>
          <a:xfrm>
            <a:off x="1065850" y="279625"/>
            <a:ext cx="6853800" cy="309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800">
                <a:latin typeface="Droid Sans"/>
                <a:ea typeface="Droid Sans"/>
                <a:cs typeface="Droid Sans"/>
                <a:sym typeface="Droid Sans"/>
              </a:rPr>
              <a:t>Discovery House</a:t>
            </a:r>
            <a:endParaRPr sz="4800">
              <a:latin typeface="Droid Sans"/>
              <a:ea typeface="Droid Sans"/>
              <a:cs typeface="Droid Sans"/>
              <a:sym typeface="Droid Sans"/>
            </a:endParaRPr>
          </a:p>
          <a:p>
            <a:pPr marL="0" lvl="0" indent="0" algn="ctr" rtl="0">
              <a:spcBef>
                <a:spcPts val="0"/>
              </a:spcBef>
              <a:spcAft>
                <a:spcPts val="0"/>
              </a:spcAft>
              <a:buNone/>
            </a:pPr>
            <a:endParaRPr sz="4800">
              <a:latin typeface="Droid Sans"/>
              <a:ea typeface="Droid Sans"/>
              <a:cs typeface="Droid Sans"/>
              <a:sym typeface="Droid Sans"/>
            </a:endParaRPr>
          </a:p>
          <a:p>
            <a:pPr marL="0" lvl="0" indent="0" algn="ctr" rtl="0">
              <a:spcBef>
                <a:spcPts val="0"/>
              </a:spcBef>
              <a:spcAft>
                <a:spcPts val="0"/>
              </a:spcAft>
              <a:buNone/>
            </a:pPr>
            <a:endParaRPr sz="4800">
              <a:latin typeface="Droid Sans"/>
              <a:ea typeface="Droid Sans"/>
              <a:cs typeface="Droid Sans"/>
              <a:sym typeface="Droid Sans"/>
            </a:endParaRPr>
          </a:p>
          <a:p>
            <a:pPr marL="0" lvl="0" indent="0" algn="ctr" rtl="0">
              <a:spcBef>
                <a:spcPts val="0"/>
              </a:spcBef>
              <a:spcAft>
                <a:spcPts val="0"/>
              </a:spcAft>
              <a:buNone/>
            </a:pPr>
            <a:r>
              <a:rPr lang="en-GB" sz="4800">
                <a:latin typeface="Droid Sans"/>
                <a:ea typeface="Droid Sans"/>
                <a:cs typeface="Droid Sans"/>
                <a:sym typeface="Droid Sans"/>
              </a:rPr>
              <a:t>A message from </a:t>
            </a:r>
            <a:endParaRPr sz="4800">
              <a:latin typeface="Droid Sans"/>
              <a:ea typeface="Droid Sans"/>
              <a:cs typeface="Droid Sans"/>
              <a:sym typeface="Droid Sans"/>
            </a:endParaRPr>
          </a:p>
          <a:p>
            <a:pPr marL="0" lvl="0" indent="0" algn="ctr" rtl="0">
              <a:spcBef>
                <a:spcPts val="0"/>
              </a:spcBef>
              <a:spcAft>
                <a:spcPts val="0"/>
              </a:spcAft>
              <a:buNone/>
            </a:pPr>
            <a:r>
              <a:rPr lang="en-GB" sz="4800">
                <a:latin typeface="Droid Sans"/>
                <a:ea typeface="Droid Sans"/>
                <a:cs typeface="Droid Sans"/>
                <a:sym typeface="Droid Sans"/>
              </a:rPr>
              <a:t>Mrs Rowe</a:t>
            </a:r>
            <a:endParaRPr sz="4800">
              <a:latin typeface="Droid Sans"/>
              <a:ea typeface="Droid Sans"/>
              <a:cs typeface="Droid Sans"/>
              <a:sym typeface="Droid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83"/>
        <p:cNvGrpSpPr/>
        <p:nvPr/>
      </p:nvGrpSpPr>
      <p:grpSpPr>
        <a:xfrm>
          <a:off x="0" y="0"/>
          <a:ext cx="0" cy="0"/>
          <a:chOff x="0" y="0"/>
          <a:chExt cx="0" cy="0"/>
        </a:xfrm>
      </p:grpSpPr>
      <p:sp>
        <p:nvSpPr>
          <p:cNvPr id="84" name="Google Shape;84;p18"/>
          <p:cNvSpPr txBox="1"/>
          <p:nvPr/>
        </p:nvSpPr>
        <p:spPr>
          <a:xfrm>
            <a:off x="219000" y="315175"/>
            <a:ext cx="8704800" cy="41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rPr>
              <a:t>Year 11, I am so sorry I can not be with you today to say goodbye and wish you well. You have been a wonderful year group and credit to yourselves.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GB">
                <a:solidFill>
                  <a:srgbClr val="FFFFFF"/>
                </a:solidFill>
              </a:rPr>
              <a:t>Firstly, I would like you all to thank your Group Tutors who have been there through thick and thin to give you support and guidance - please give them all a round of applause as they deserve it (especially Discovery House tutors Mrs Garrick,  Mr Hastings and Mr Anderson who are the best!).</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GB">
                <a:solidFill>
                  <a:srgbClr val="FFFFFF"/>
                </a:solidFill>
              </a:rPr>
              <a:t>You also need to give a roaring applause to Mrs McDonald - she has been there to patch you up when you're injured, a shoulder to cry on when you are sad and has been a fabulous Assistant Head of Discovery House,  thank you Mrs McDonald!</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GB">
                <a:solidFill>
                  <a:srgbClr val="FFFFFF"/>
                </a:solidFill>
              </a:rPr>
              <a:t>My last thanks goes of course to my Year 11 mentors, House captains and vice captains, you are all just brilliant and have done so much over the past year I really can’t thank you enough.</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GB">
                <a:solidFill>
                  <a:srgbClr val="FFFFFF"/>
                </a:solidFill>
              </a:rPr>
              <a:t>Although this is certainly not the goodbye and good luck we all expected, I hope you all have fond memories of your time with us and we will see soon when you collect your GCSE certificates.</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GB">
                <a:solidFill>
                  <a:srgbClr val="FFFFFF"/>
                </a:solidFill>
              </a:rPr>
              <a:t>Finally,  remember to give Miss Gyngell a big thank you for arranging this special final assembly at such short notice.</a:t>
            </a:r>
            <a:r>
              <a:rPr lang="en-GB" sz="1800">
                <a:solidFill>
                  <a:srgbClr val="FFFFFF"/>
                </a:solidFill>
              </a:rPr>
              <a:t>   </a:t>
            </a: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GB" sz="1800" i="1">
                <a:solidFill>
                  <a:srgbClr val="FFFFFF"/>
                </a:solidFill>
              </a:rPr>
              <a:t>Take care, Mrs Rowe x</a:t>
            </a:r>
            <a:endParaRPr sz="1800" i="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a:t>Pioneer</a:t>
            </a:r>
            <a:endParaRPr sz="6000"/>
          </a:p>
          <a:p>
            <a:pPr marL="0" lvl="0" indent="0" algn="ctr" rtl="0">
              <a:spcBef>
                <a:spcPts val="0"/>
              </a:spcBef>
              <a:spcAft>
                <a:spcPts val="0"/>
              </a:spcAft>
              <a:buNone/>
            </a:pPr>
            <a:r>
              <a:rPr lang="en-GB" sz="6000"/>
              <a:t>Mr fitzpatrick</a:t>
            </a:r>
            <a:endParaRPr sz="6000"/>
          </a:p>
        </p:txBody>
      </p:sp>
      <p:sp>
        <p:nvSpPr>
          <p:cNvPr id="90" name="Google Shape;90;p19"/>
          <p:cNvSpPr txBox="1"/>
          <p:nvPr/>
        </p:nvSpPr>
        <p:spPr>
          <a:xfrm>
            <a:off x="555350" y="1031350"/>
            <a:ext cx="2155200" cy="31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91" name="Google Shape;91;p19"/>
          <p:cNvSpPr txBox="1"/>
          <p:nvPr/>
        </p:nvSpPr>
        <p:spPr>
          <a:xfrm>
            <a:off x="6743400" y="700775"/>
            <a:ext cx="1970100" cy="35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body" idx="1"/>
          </p:nvPr>
        </p:nvSpPr>
        <p:spPr>
          <a:xfrm>
            <a:off x="289500" y="970850"/>
            <a:ext cx="2716200" cy="351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What a journey it’s been!It’s been a long and winding road but you got there in the end. Well done and I hope you all have happy and successful futures.</a:t>
            </a:r>
            <a:endParaRPr/>
          </a:p>
        </p:txBody>
      </p:sp>
      <p:sp>
        <p:nvSpPr>
          <p:cNvPr id="97" name="Google Shape;97;p20"/>
          <p:cNvSpPr txBox="1"/>
          <p:nvPr/>
        </p:nvSpPr>
        <p:spPr>
          <a:xfrm>
            <a:off x="3274425" y="768225"/>
            <a:ext cx="3041100" cy="40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Source Code Pro"/>
                <a:ea typeface="Source Code Pro"/>
                <a:cs typeface="Source Code Pro"/>
                <a:sym typeface="Source Code Pro"/>
              </a:rPr>
              <a:t>Big thank you to Mrs Corbett for all the support she provided to you throughout your time here.</a:t>
            </a:r>
            <a:endParaRPr sz="1800">
              <a:latin typeface="Source Code Pro"/>
              <a:ea typeface="Source Code Pro"/>
              <a:cs typeface="Source Code Pro"/>
              <a:sym typeface="Source Code Pro"/>
            </a:endParaRPr>
          </a:p>
          <a:p>
            <a:pPr marL="0" lvl="0" indent="0" algn="l" rtl="0">
              <a:spcBef>
                <a:spcPts val="0"/>
              </a:spcBef>
              <a:spcAft>
                <a:spcPts val="0"/>
              </a:spcAft>
              <a:buNone/>
            </a:pPr>
            <a:r>
              <a:rPr lang="en-GB" sz="1800">
                <a:latin typeface="Source Code Pro"/>
                <a:ea typeface="Source Code Pro"/>
                <a:cs typeface="Source Code Pro"/>
                <a:sym typeface="Source Code Pro"/>
              </a:rPr>
              <a:t>And to your tutors who helped you transition from innocent little kids to lairy teenagers: Mr Leonard and Miss Madeddu.</a:t>
            </a:r>
            <a:endParaRPr sz="1800">
              <a:latin typeface="Source Code Pro"/>
              <a:ea typeface="Source Code Pro"/>
              <a:cs typeface="Source Code Pro"/>
              <a:sym typeface="Source Code Pro"/>
            </a:endParaRPr>
          </a:p>
        </p:txBody>
      </p:sp>
      <p:sp>
        <p:nvSpPr>
          <p:cNvPr id="98" name="Google Shape;98;p20"/>
          <p:cNvSpPr txBox="1"/>
          <p:nvPr/>
        </p:nvSpPr>
        <p:spPr>
          <a:xfrm>
            <a:off x="6650850" y="970850"/>
            <a:ext cx="2296500" cy="3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Source Code Pro"/>
                <a:ea typeface="Source Code Pro"/>
                <a:cs typeface="Source Code Pro"/>
                <a:sym typeface="Source Code Pro"/>
              </a:rPr>
              <a:t>Thanks to our House Captains Molly and Henry and our Vice Captains Georgia and Will who have helped to develop the role and did great work for the House.</a:t>
            </a:r>
            <a:endParaRPr sz="1800">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pSp>
        <p:nvGrpSpPr>
          <p:cNvPr id="3" name="Group 2">
            <a:extLst>
              <a:ext uri="{FF2B5EF4-FFF2-40B4-BE49-F238E27FC236}">
                <a16:creationId xmlns:a16="http://schemas.microsoft.com/office/drawing/2014/main" id="{7F5DC20F-A8B4-4D06-A971-36B613C02AB8}"/>
              </a:ext>
            </a:extLst>
          </p:cNvPr>
          <p:cNvGrpSpPr/>
          <p:nvPr/>
        </p:nvGrpSpPr>
        <p:grpSpPr>
          <a:xfrm>
            <a:off x="0" y="0"/>
            <a:ext cx="9144006" cy="5143500"/>
            <a:chOff x="0" y="0"/>
            <a:chExt cx="9144006" cy="5143500"/>
          </a:xfrm>
        </p:grpSpPr>
        <p:pic>
          <p:nvPicPr>
            <p:cNvPr id="105" name="Google Shape;105;p21" title="Farewell.mp4">
              <a:hlinkClick r:id="rId3"/>
            </p:cNvPr>
            <p:cNvPicPr preferRelativeResize="0"/>
            <p:nvPr/>
          </p:nvPicPr>
          <p:blipFill>
            <a:blip r:embed="rId4">
              <a:alphaModFix/>
            </a:blip>
            <a:stretch>
              <a:fillRect/>
            </a:stretch>
          </p:blipFill>
          <p:spPr>
            <a:xfrm>
              <a:off x="0" y="0"/>
              <a:ext cx="9144006" cy="5143500"/>
            </a:xfrm>
            <a:prstGeom prst="rect">
              <a:avLst/>
            </a:prstGeom>
            <a:noFill/>
            <a:ln>
              <a:noFill/>
            </a:ln>
          </p:spPr>
        </p:pic>
        <p:sp>
          <p:nvSpPr>
            <p:cNvPr id="2" name="TextBox 1">
              <a:hlinkClick r:id="rId3"/>
              <a:extLst>
                <a:ext uri="{FF2B5EF4-FFF2-40B4-BE49-F238E27FC236}">
                  <a16:creationId xmlns:a16="http://schemas.microsoft.com/office/drawing/2014/main" id="{0A10F5FD-B650-4A20-9EF0-60F25BD68443}"/>
                </a:ext>
              </a:extLst>
            </p:cNvPr>
            <p:cNvSpPr txBox="1"/>
            <p:nvPr/>
          </p:nvSpPr>
          <p:spPr>
            <a:xfrm>
              <a:off x="2890434" y="2094696"/>
              <a:ext cx="3363132" cy="954107"/>
            </a:xfrm>
            <a:prstGeom prst="rect">
              <a:avLst/>
            </a:prstGeom>
            <a:noFill/>
          </p:spPr>
          <p:txBody>
            <a:bodyPr wrap="square" rtlCol="0">
              <a:spAutoFit/>
            </a:bodyPr>
            <a:lstStyle/>
            <a:p>
              <a:pPr algn="ctr"/>
              <a:r>
                <a:rPr lang="en-GB" sz="2800" b="1" dirty="0"/>
                <a:t>Click to open video</a:t>
              </a:r>
            </a:p>
          </p:txBody>
        </p:sp>
      </p:gr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1435</Words>
  <Application>Microsoft Office PowerPoint</Application>
  <PresentationFormat>On-screen Show (16:9)</PresentationFormat>
  <Paragraphs>121</Paragraphs>
  <Slides>34</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Source Code Pro</vt:lpstr>
      <vt:lpstr>Arial</vt:lpstr>
      <vt:lpstr>Righteous</vt:lpstr>
      <vt:lpstr>Comic Sans MS</vt:lpstr>
      <vt:lpstr>Amatic SC</vt:lpstr>
      <vt:lpstr>Droid Sans</vt:lpstr>
      <vt:lpstr>Beach Day</vt:lpstr>
      <vt:lpstr>Year 11 ASSEMBLY MARCH 2020</vt:lpstr>
      <vt:lpstr>Mr rodriguez</vt:lpstr>
      <vt:lpstr>ENDEAVOUR Mr PARSONS</vt:lpstr>
      <vt:lpstr>Huge Thanks to</vt:lpstr>
      <vt:lpstr>PowerPoint Presentation</vt:lpstr>
      <vt:lpstr>PowerPoint Presentation</vt:lpstr>
      <vt:lpstr>Pioneer Mr fitzpatrick</vt:lpstr>
      <vt:lpstr>PowerPoint Presentation</vt:lpstr>
      <vt:lpstr>PowerPoint Presentation</vt:lpstr>
      <vt:lpstr>VOYAGER Mr PARRY</vt:lpstr>
      <vt:lpstr>PowerPoint Presentation</vt:lpstr>
      <vt:lpstr>PowerPoint Presentation</vt:lpstr>
      <vt:lpstr>Year 11 tutor team</vt:lpstr>
      <vt:lpstr>MRS GARRICK   11 KRG  </vt:lpstr>
      <vt:lpstr>Mr HASTINGS</vt:lpstr>
      <vt:lpstr>MRS MACTAGGART</vt:lpstr>
      <vt:lpstr>MRS DA SILVA</vt:lpstr>
      <vt:lpstr>MR LEONARD</vt:lpstr>
      <vt:lpstr>MS MADEDDU</vt:lpstr>
      <vt:lpstr>Mr MORRIS</vt:lpstr>
      <vt:lpstr>MISS FROUD</vt:lpstr>
      <vt:lpstr>PERFECT PREFECTS! Thank you to all faculty &amp; duty prefects</vt:lpstr>
      <vt:lpstr>PowerPoint Presentation</vt:lpstr>
      <vt:lpstr>Goodbye &amp; GOOD LUCK FROM US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Photos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ASSEMBLY MARCH 2020</dc:title>
  <dc:creator>David Wheatley</dc:creator>
  <cp:lastModifiedBy>David</cp:lastModifiedBy>
  <cp:revision>11</cp:revision>
  <dcterms:modified xsi:type="dcterms:W3CDTF">2020-03-20T21:04:46Z</dcterms:modified>
</cp:coreProperties>
</file>